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2"/>
  </p:notesMasterIdLst>
  <p:sldIdLst>
    <p:sldId id="256" r:id="rId2"/>
    <p:sldId id="494" r:id="rId3"/>
    <p:sldId id="496" r:id="rId4"/>
    <p:sldId id="436" r:id="rId5"/>
    <p:sldId id="305" r:id="rId6"/>
    <p:sldId id="261" r:id="rId7"/>
    <p:sldId id="321" r:id="rId8"/>
    <p:sldId id="262" r:id="rId9"/>
    <p:sldId id="270" r:id="rId10"/>
    <p:sldId id="268" r:id="rId11"/>
    <p:sldId id="319" r:id="rId12"/>
    <p:sldId id="306" r:id="rId13"/>
    <p:sldId id="295" r:id="rId14"/>
    <p:sldId id="258" r:id="rId15"/>
    <p:sldId id="314" r:id="rId16"/>
    <p:sldId id="275" r:id="rId17"/>
    <p:sldId id="296" r:id="rId18"/>
    <p:sldId id="281" r:id="rId19"/>
    <p:sldId id="297" r:id="rId20"/>
    <p:sldId id="302" r:id="rId21"/>
    <p:sldId id="303" r:id="rId22"/>
    <p:sldId id="301" r:id="rId23"/>
    <p:sldId id="307" r:id="rId24"/>
    <p:sldId id="442" r:id="rId25"/>
    <p:sldId id="300" r:id="rId26"/>
    <p:sldId id="414" r:id="rId27"/>
    <p:sldId id="264" r:id="rId28"/>
    <p:sldId id="415" r:id="rId29"/>
    <p:sldId id="416" r:id="rId30"/>
    <p:sldId id="277" r:id="rId31"/>
    <p:sldId id="437" r:id="rId32"/>
    <p:sldId id="439" r:id="rId33"/>
    <p:sldId id="273" r:id="rId34"/>
    <p:sldId id="434" r:id="rId35"/>
    <p:sldId id="433"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7" r:id="rId61"/>
    <p:sldId id="478" r:id="rId62"/>
    <p:sldId id="479" r:id="rId63"/>
    <p:sldId id="480" r:id="rId64"/>
    <p:sldId id="481" r:id="rId65"/>
    <p:sldId id="482" r:id="rId66"/>
    <p:sldId id="483" r:id="rId67"/>
    <p:sldId id="484" r:id="rId68"/>
    <p:sldId id="485" r:id="rId69"/>
    <p:sldId id="486" r:id="rId70"/>
    <p:sldId id="495" r:id="rId71"/>
    <p:sldId id="487" r:id="rId72"/>
    <p:sldId id="490" r:id="rId73"/>
    <p:sldId id="491" r:id="rId74"/>
    <p:sldId id="488" r:id="rId75"/>
    <p:sldId id="489" r:id="rId76"/>
    <p:sldId id="492" r:id="rId77"/>
    <p:sldId id="493" r:id="rId78"/>
    <p:sldId id="394" r:id="rId79"/>
    <p:sldId id="328" r:id="rId80"/>
    <p:sldId id="329" r:id="rId81"/>
    <p:sldId id="330" r:id="rId82"/>
    <p:sldId id="327" r:id="rId83"/>
    <p:sldId id="331" r:id="rId84"/>
    <p:sldId id="395" r:id="rId85"/>
    <p:sldId id="326" r:id="rId86"/>
    <p:sldId id="449" r:id="rId87"/>
    <p:sldId id="450" r:id="rId88"/>
    <p:sldId id="451" r:id="rId89"/>
    <p:sldId id="396" r:id="rId90"/>
    <p:sldId id="339" r:id="rId91"/>
    <p:sldId id="340" r:id="rId92"/>
    <p:sldId id="341" r:id="rId93"/>
    <p:sldId id="342" r:id="rId94"/>
    <p:sldId id="397" r:id="rId95"/>
    <p:sldId id="344" r:id="rId96"/>
    <p:sldId id="345" r:id="rId97"/>
    <p:sldId id="398" r:id="rId98"/>
    <p:sldId id="332" r:id="rId99"/>
    <p:sldId id="333" r:id="rId100"/>
    <p:sldId id="334" r:id="rId101"/>
    <p:sldId id="335" r:id="rId102"/>
    <p:sldId id="412" r:id="rId103"/>
    <p:sldId id="399" r:id="rId104"/>
    <p:sldId id="338" r:id="rId105"/>
    <p:sldId id="343" r:id="rId106"/>
    <p:sldId id="400" r:id="rId107"/>
    <p:sldId id="380" r:id="rId108"/>
    <p:sldId id="378" r:id="rId109"/>
    <p:sldId id="379" r:id="rId110"/>
    <p:sldId id="381" r:id="rId111"/>
    <p:sldId id="401" r:id="rId112"/>
    <p:sldId id="323" r:id="rId113"/>
    <p:sldId id="382" r:id="rId114"/>
    <p:sldId id="387" r:id="rId115"/>
    <p:sldId id="385" r:id="rId116"/>
    <p:sldId id="384" r:id="rId117"/>
    <p:sldId id="402" r:id="rId118"/>
    <p:sldId id="390" r:id="rId119"/>
    <p:sldId id="391" r:id="rId120"/>
    <p:sldId id="388" r:id="rId1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Ballew" initials="T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3FA"/>
    <a:srgbClr val="F6F8FC"/>
    <a:srgbClr val="F0F4FA"/>
    <a:srgbClr val="C2D1ED"/>
    <a:srgbClr val="EAF9FC"/>
    <a:srgbClr val="FFFFC9"/>
    <a:srgbClr val="EEF8E4"/>
    <a:srgbClr val="EADCF4"/>
    <a:srgbClr val="E1E8F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7" autoAdjust="0"/>
    <p:restoredTop sz="94628" autoAdjust="0"/>
  </p:normalViewPr>
  <p:slideViewPr>
    <p:cSldViewPr snapToObjects="1">
      <p:cViewPr varScale="1">
        <p:scale>
          <a:sx n="80" d="100"/>
          <a:sy n="80" d="100"/>
        </p:scale>
        <p:origin x="-1291" y="-82"/>
      </p:cViewPr>
      <p:guideLst>
        <p:guide orient="horz" pos="2160"/>
        <p:guide pos="2880"/>
      </p:guideLst>
    </p:cSldViewPr>
  </p:slideViewPr>
  <p:notesTextViewPr>
    <p:cViewPr>
      <p:scale>
        <a:sx n="1" d="1"/>
        <a:sy n="1" d="1"/>
      </p:scale>
      <p:origin x="0" y="0"/>
    </p:cViewPr>
  </p:notesTextViewPr>
  <p:sorterViewPr>
    <p:cViewPr>
      <p:scale>
        <a:sx n="75" d="100"/>
        <a:sy n="75" d="100"/>
      </p:scale>
      <p:origin x="0" y="1188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DED5D2CF-6353-4F11-91A9-FDA55BF81EF1}" type="datetimeFigureOut">
              <a:rPr lang="en-US" smtClean="0"/>
              <a:t>12/1/2017</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439D3BE7-34AC-46C8-9D7F-A4FB2F097F3C}" type="slidenum">
              <a:rPr lang="en-US" smtClean="0"/>
              <a:t>‹#›</a:t>
            </a:fld>
            <a:endParaRPr lang="en-US" dirty="0"/>
          </a:p>
        </p:txBody>
      </p:sp>
    </p:spTree>
    <p:extLst>
      <p:ext uri="{BB962C8B-B14F-4D97-AF65-F5344CB8AC3E}">
        <p14:creationId xmlns:p14="http://schemas.microsoft.com/office/powerpoint/2010/main" val="369121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D3BE7-34AC-46C8-9D7F-A4FB2F097F3C}" type="slidenum">
              <a:rPr lang="en-US" smtClean="0"/>
              <a:t>37</a:t>
            </a:fld>
            <a:endParaRPr lang="en-US" dirty="0"/>
          </a:p>
        </p:txBody>
      </p:sp>
    </p:spTree>
    <p:extLst>
      <p:ext uri="{BB962C8B-B14F-4D97-AF65-F5344CB8AC3E}">
        <p14:creationId xmlns:p14="http://schemas.microsoft.com/office/powerpoint/2010/main" val="109996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D3BE7-34AC-46C8-9D7F-A4FB2F097F3C}" type="slidenum">
              <a:rPr lang="en-US" smtClean="0"/>
              <a:t>38</a:t>
            </a:fld>
            <a:endParaRPr lang="en-US" dirty="0"/>
          </a:p>
        </p:txBody>
      </p:sp>
    </p:spTree>
    <p:extLst>
      <p:ext uri="{BB962C8B-B14F-4D97-AF65-F5344CB8AC3E}">
        <p14:creationId xmlns:p14="http://schemas.microsoft.com/office/powerpoint/2010/main" val="109996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D3BE7-34AC-46C8-9D7F-A4FB2F097F3C}" type="slidenum">
              <a:rPr lang="en-US" smtClean="0"/>
              <a:t>39</a:t>
            </a:fld>
            <a:endParaRPr lang="en-US" dirty="0"/>
          </a:p>
        </p:txBody>
      </p:sp>
    </p:spTree>
    <p:extLst>
      <p:ext uri="{BB962C8B-B14F-4D97-AF65-F5344CB8AC3E}">
        <p14:creationId xmlns:p14="http://schemas.microsoft.com/office/powerpoint/2010/main" val="109996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D3BE7-34AC-46C8-9D7F-A4FB2F097F3C}" type="slidenum">
              <a:rPr lang="en-US" smtClean="0"/>
              <a:t>44</a:t>
            </a:fld>
            <a:endParaRPr lang="en-US" dirty="0"/>
          </a:p>
        </p:txBody>
      </p:sp>
    </p:spTree>
    <p:extLst>
      <p:ext uri="{BB962C8B-B14F-4D97-AF65-F5344CB8AC3E}">
        <p14:creationId xmlns:p14="http://schemas.microsoft.com/office/powerpoint/2010/main" val="109996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D3BE7-34AC-46C8-9D7F-A4FB2F097F3C}" type="slidenum">
              <a:rPr lang="en-US" smtClean="0"/>
              <a:t>46</a:t>
            </a:fld>
            <a:endParaRPr lang="en-US" dirty="0"/>
          </a:p>
        </p:txBody>
      </p:sp>
    </p:spTree>
    <p:extLst>
      <p:ext uri="{BB962C8B-B14F-4D97-AF65-F5344CB8AC3E}">
        <p14:creationId xmlns:p14="http://schemas.microsoft.com/office/powerpoint/2010/main" val="109996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D3BE7-34AC-46C8-9D7F-A4FB2F097F3C}" type="slidenum">
              <a:rPr lang="en-US" smtClean="0"/>
              <a:t>47</a:t>
            </a:fld>
            <a:endParaRPr lang="en-US" dirty="0"/>
          </a:p>
        </p:txBody>
      </p:sp>
    </p:spTree>
    <p:extLst>
      <p:ext uri="{BB962C8B-B14F-4D97-AF65-F5344CB8AC3E}">
        <p14:creationId xmlns:p14="http://schemas.microsoft.com/office/powerpoint/2010/main" val="109996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D3BE7-34AC-46C8-9D7F-A4FB2F097F3C}" type="slidenum">
              <a:rPr lang="en-US" smtClean="0"/>
              <a:t>48</a:t>
            </a:fld>
            <a:endParaRPr lang="en-US" dirty="0"/>
          </a:p>
        </p:txBody>
      </p:sp>
    </p:spTree>
    <p:extLst>
      <p:ext uri="{BB962C8B-B14F-4D97-AF65-F5344CB8AC3E}">
        <p14:creationId xmlns:p14="http://schemas.microsoft.com/office/powerpoint/2010/main" val="1099961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7E4B54-0FE7-4AC0-B087-55AAD39C8357}" type="datetimeFigureOut">
              <a:rPr lang="en-US" smtClean="0"/>
              <a:t>12/1/2017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81A6BB3-BFA1-4D63-85E0-437CE36D1E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7E4B54-0FE7-4AC0-B087-55AAD39C8357}" type="datetimeFigureOut">
              <a:rPr lang="en-US" smtClean="0"/>
              <a:t>12/1/2017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81A6BB3-BFA1-4D63-85E0-437CE36D1E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7E4B54-0FE7-4AC0-B087-55AAD39C8357}" type="datetimeFigureOut">
              <a:rPr lang="en-US" smtClean="0"/>
              <a:t>12/1/2017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81A6BB3-BFA1-4D63-85E0-437CE36D1E4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7E4B54-0FE7-4AC0-B087-55AAD39C8357}" type="datetimeFigureOut">
              <a:rPr lang="en-US" smtClean="0"/>
              <a:t>12/1/2017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81A6BB3-BFA1-4D63-85E0-437CE36D1E43}" type="slidenum">
              <a:rPr lang="en-US" smtClean="0"/>
              <a:t>‹#›</a:t>
            </a:fld>
            <a:endParaRPr lang="en-US" dirty="0"/>
          </a:p>
        </p:txBody>
      </p:sp>
      <p:sp>
        <p:nvSpPr>
          <p:cNvPr id="7" name="Title 6"/>
          <p:cNvSpPr>
            <a:spLocks noGrp="1"/>
          </p:cNvSpPr>
          <p:nvPr>
            <p:ph type="title"/>
          </p:nvPr>
        </p:nvSpPr>
        <p:spPr/>
        <p:txBody>
          <a:bodyPr rtlCol="0"/>
          <a:lstStyle>
            <a:lvl1pPr algn="ctr">
              <a:defRPr>
                <a:solidFill>
                  <a:schemeClr val="tx1"/>
                </a:solidFill>
              </a:defRPr>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7E4B54-0FE7-4AC0-B087-55AAD39C8357}" type="datetimeFigureOut">
              <a:rPr lang="en-US" smtClean="0"/>
              <a:t>12/1/2017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81A6BB3-BFA1-4D63-85E0-437CE36D1E43}"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7E4B54-0FE7-4AC0-B087-55AAD39C8357}" type="datetimeFigureOut">
              <a:rPr lang="en-US" smtClean="0"/>
              <a:t>12/1/2017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81A6BB3-BFA1-4D63-85E0-437CE36D1E43}"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7E4B54-0FE7-4AC0-B087-55AAD39C8357}" type="datetimeFigureOut">
              <a:rPr lang="en-US" smtClean="0"/>
              <a:t>12/1/2017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81A6BB3-BFA1-4D63-85E0-437CE36D1E4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7E4B54-0FE7-4AC0-B087-55AAD39C8357}" type="datetimeFigureOut">
              <a:rPr lang="en-US" smtClean="0"/>
              <a:t>12/1/2017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81A6BB3-BFA1-4D63-85E0-437CE36D1E43}"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7E4B54-0FE7-4AC0-B087-55AAD39C8357}" type="datetimeFigureOut">
              <a:rPr lang="en-US" smtClean="0"/>
              <a:t>12/1/2017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81A6BB3-BFA1-4D63-85E0-437CE36D1E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F7E4B54-0FE7-4AC0-B087-55AAD39C8357}" type="datetimeFigureOut">
              <a:rPr lang="en-US" smtClean="0"/>
              <a:t>12/1/2017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81A6BB3-BFA1-4D63-85E0-437CE36D1E4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7E4B54-0FE7-4AC0-B087-55AAD39C8357}" type="datetimeFigureOut">
              <a:rPr lang="en-US" smtClean="0"/>
              <a:t>12/1/2017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81A6BB3-BFA1-4D63-85E0-437CE36D1E43}"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3FA"/>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7E4B54-0FE7-4AC0-B087-55AAD39C8357}" type="datetimeFigureOut">
              <a:rPr lang="en-US" smtClean="0"/>
              <a:t>12/1/2017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81A6BB3-BFA1-4D63-85E0-437CE36D1E4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3101"/>
            <a:ext cx="7772400" cy="3540312"/>
          </a:xfrm>
        </p:spPr>
        <p:txBody>
          <a:bodyPr>
            <a:noAutofit/>
          </a:bodyPr>
          <a:lstStyle/>
          <a:p>
            <a:pPr algn="ctr"/>
            <a:r>
              <a:rPr lang="en-US" sz="5400" b="1" dirty="0" smtClean="0">
                <a:solidFill>
                  <a:schemeClr val="tx1"/>
                </a:solidFill>
              </a:rPr>
              <a:t>Best Practices </a:t>
            </a:r>
            <a:br>
              <a:rPr lang="en-US" sz="5400" b="1" dirty="0" smtClean="0">
                <a:solidFill>
                  <a:schemeClr val="tx1"/>
                </a:solidFill>
              </a:rPr>
            </a:br>
            <a:r>
              <a:rPr lang="en-US" sz="5400" b="1" dirty="0" smtClean="0">
                <a:solidFill>
                  <a:schemeClr val="tx1"/>
                </a:solidFill>
                <a:latin typeface="Bickley Script" panose="030202020406070A0903" pitchFamily="66" charset="0"/>
              </a:rPr>
              <a:t>for</a:t>
            </a:r>
            <a:r>
              <a:rPr lang="en-US" sz="5400" b="1" dirty="0" smtClean="0">
                <a:solidFill>
                  <a:schemeClr val="tx1"/>
                </a:solidFill>
              </a:rPr>
              <a:t/>
            </a:r>
            <a:br>
              <a:rPr lang="en-US" sz="5400" b="1" dirty="0" smtClean="0">
                <a:solidFill>
                  <a:schemeClr val="tx1"/>
                </a:solidFill>
              </a:rPr>
            </a:br>
            <a:r>
              <a:rPr lang="en-US" sz="5400" b="1" dirty="0" smtClean="0">
                <a:solidFill>
                  <a:schemeClr val="tx1"/>
                </a:solidFill>
              </a:rPr>
              <a:t>Installing KeyTruss</a:t>
            </a:r>
            <a:endParaRPr lang="en-US" sz="5400" b="1" dirty="0">
              <a:solidFill>
                <a:schemeClr val="tx1"/>
              </a:solidFill>
            </a:endParaRPr>
          </a:p>
        </p:txBody>
      </p:sp>
    </p:spTree>
    <p:extLst>
      <p:ext uri="{BB962C8B-B14F-4D97-AF65-F5344CB8AC3E}">
        <p14:creationId xmlns:p14="http://schemas.microsoft.com/office/powerpoint/2010/main" val="3222370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1240"/>
            <a:ext cx="8229600" cy="5109888"/>
          </a:xfrm>
        </p:spPr>
        <p:txBody>
          <a:bodyPr>
            <a:normAutofit/>
          </a:bodyPr>
          <a:lstStyle/>
          <a:p>
            <a:pPr marL="0" indent="0">
              <a:buNone/>
            </a:pPr>
            <a:r>
              <a:rPr lang="en-US" sz="2200" dirty="0" smtClean="0"/>
              <a:t>“It is the receiving party’s responsibility to verify that framing materials arrive in good condition. If framing materials arrive at a destination in damaged condition, the receiving party shall promptly notify the CFS component manufacturer prior to unloading the framing material, or promptly upon discovery and prior to </a:t>
            </a:r>
            <a:r>
              <a:rPr lang="en-US" sz="2200" dirty="0"/>
              <a:t>installation…. If the contractor or the installer installs damaged material, then that party assumes the cost of repairing or installing new materials.”</a:t>
            </a:r>
            <a:endParaRPr lang="en-US" sz="2200" dirty="0" smtClean="0"/>
          </a:p>
          <a:p>
            <a:pPr marL="0" indent="0">
              <a:spcBef>
                <a:spcPts val="1500"/>
              </a:spcBef>
              <a:buNone/>
            </a:pPr>
            <a:r>
              <a:rPr lang="en-US" sz="2000" i="1" dirty="0" smtClean="0">
                <a:sym typeface="Symbol"/>
              </a:rPr>
              <a:t>  AISI Code of Standard Practice </a:t>
            </a:r>
            <a:br>
              <a:rPr lang="en-US" sz="2000" i="1" dirty="0" smtClean="0">
                <a:sym typeface="Symbol"/>
              </a:rPr>
            </a:br>
            <a:r>
              <a:rPr lang="en-US" sz="2000" i="1" dirty="0" smtClean="0">
                <a:sym typeface="Symbol"/>
              </a:rPr>
              <a:t>    for CFS Structural Framing</a:t>
            </a:r>
            <a:endParaRPr lang="en-US" sz="2000" i="1" dirty="0" smtClean="0"/>
          </a:p>
        </p:txBody>
      </p:sp>
      <p:sp>
        <p:nvSpPr>
          <p:cNvPr id="2" name="Title 1"/>
          <p:cNvSpPr>
            <a:spLocks noGrp="1"/>
          </p:cNvSpPr>
          <p:nvPr>
            <p:ph type="title"/>
          </p:nvPr>
        </p:nvSpPr>
        <p:spPr>
          <a:xfrm>
            <a:off x="0" y="7938"/>
            <a:ext cx="9144000" cy="1143000"/>
          </a:xfrm>
        </p:spPr>
        <p:txBody>
          <a:bodyPr anchor="b">
            <a:noAutofit/>
          </a:bodyPr>
          <a:lstStyle/>
          <a:p>
            <a:r>
              <a:rPr lang="en-US" sz="4000" dirty="0" smtClean="0"/>
              <a:t>Inspecting Trusses</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842" y="4375151"/>
            <a:ext cx="3408610" cy="22582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83674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4005"/>
            <a:ext cx="8229600" cy="5096435"/>
          </a:xfrm>
        </p:spPr>
        <p:txBody>
          <a:bodyPr>
            <a:noAutofit/>
          </a:bodyPr>
          <a:lstStyle/>
          <a:p>
            <a:pPr marL="0" indent="0">
              <a:buNone/>
            </a:pPr>
            <a:r>
              <a:rPr lang="en-US" sz="2400" b="1" u="sng" dirty="0" smtClean="0"/>
              <a:t>BEFORE STARTING</a:t>
            </a:r>
          </a:p>
          <a:p>
            <a:pPr>
              <a:spcBef>
                <a:spcPts val="1200"/>
              </a:spcBef>
            </a:pPr>
            <a:r>
              <a:rPr lang="en-US" sz="2400" dirty="0" smtClean="0"/>
              <a:t>Document </a:t>
            </a:r>
            <a:r>
              <a:rPr lang="en-US" sz="2400" dirty="0"/>
              <a:t>all </a:t>
            </a:r>
            <a:r>
              <a:rPr lang="en-US" sz="2400" dirty="0" smtClean="0"/>
              <a:t>truss </a:t>
            </a:r>
            <a:r>
              <a:rPr lang="en-US" sz="2400" dirty="0"/>
              <a:t>damage including red rust. Prior to </a:t>
            </a:r>
            <a:r>
              <a:rPr lang="en-US" sz="2400" dirty="0" smtClean="0"/>
              <a:t>installation</a:t>
            </a:r>
            <a:r>
              <a:rPr lang="en-US" sz="2400" dirty="0"/>
              <a:t>, repair all </a:t>
            </a:r>
            <a:r>
              <a:rPr lang="en-US" sz="2400" dirty="0" smtClean="0"/>
              <a:t>trusses </a:t>
            </a:r>
            <a:r>
              <a:rPr lang="en-US" sz="2400" dirty="0"/>
              <a:t>according to the repair details prepared by the </a:t>
            </a:r>
            <a:r>
              <a:rPr lang="en-US" sz="2400" dirty="0" smtClean="0"/>
              <a:t>truss designer </a:t>
            </a:r>
            <a:r>
              <a:rPr lang="en-US" sz="2400" dirty="0"/>
              <a:t>or a </a:t>
            </a:r>
            <a:r>
              <a:rPr lang="en-US" sz="2400" dirty="0" smtClean="0"/>
              <a:t>registered design </a:t>
            </a:r>
            <a:r>
              <a:rPr lang="en-US" sz="2400" dirty="0"/>
              <a:t>p</a:t>
            </a:r>
            <a:r>
              <a:rPr lang="en-US" sz="2400" dirty="0" smtClean="0"/>
              <a:t>rofessional</a:t>
            </a:r>
            <a:r>
              <a:rPr lang="en-US" sz="2400" dirty="0"/>
              <a:t>.</a:t>
            </a:r>
          </a:p>
          <a:p>
            <a:pPr>
              <a:spcBef>
                <a:spcPts val="1200"/>
              </a:spcBef>
            </a:pPr>
            <a:r>
              <a:rPr lang="en-US" sz="2400" dirty="0"/>
              <a:t>Ensure that the walls and </a:t>
            </a:r>
            <a:r>
              <a:rPr lang="en-US" sz="2400" dirty="0" smtClean="0"/>
              <a:t>supporting </a:t>
            </a:r>
            <a:r>
              <a:rPr lang="en-US" sz="2400" dirty="0"/>
              <a:t>structure are stable and adequately restrained and </a:t>
            </a:r>
            <a:r>
              <a:rPr lang="en-US" sz="2400" dirty="0" smtClean="0"/>
              <a:t>braced</a:t>
            </a:r>
            <a:endParaRPr lang="en-US" sz="2400" dirty="0"/>
          </a:p>
          <a:p>
            <a:pPr>
              <a:spcBef>
                <a:spcPts val="1200"/>
              </a:spcBef>
            </a:pPr>
            <a:r>
              <a:rPr lang="en-US" sz="2400" dirty="0"/>
              <a:t>Have all necessary lifting equipment and </a:t>
            </a:r>
            <a:r>
              <a:rPr lang="en-US" sz="2400" dirty="0" smtClean="0"/>
              <a:t>building materials </a:t>
            </a:r>
            <a:r>
              <a:rPr lang="en-US" sz="2400" dirty="0"/>
              <a:t>on </a:t>
            </a:r>
            <a:r>
              <a:rPr lang="en-US" sz="2400" dirty="0" smtClean="0"/>
              <a:t>hand</a:t>
            </a:r>
          </a:p>
          <a:p>
            <a:pPr>
              <a:spcBef>
                <a:spcPts val="1200"/>
              </a:spcBef>
            </a:pPr>
            <a:r>
              <a:rPr lang="en-US" sz="2400" dirty="0"/>
              <a:t>Make sure the crane operator understands the special hoisting requirements of long span </a:t>
            </a:r>
            <a:r>
              <a:rPr lang="en-US" sz="2400" dirty="0" smtClean="0"/>
              <a:t>trusses</a:t>
            </a:r>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Long Span Truss Installation</a:t>
            </a:r>
            <a:endParaRPr lang="en-US" sz="4000" dirty="0"/>
          </a:p>
        </p:txBody>
      </p:sp>
    </p:spTree>
    <p:extLst>
      <p:ext uri="{BB962C8B-B14F-4D97-AF65-F5344CB8AC3E}">
        <p14:creationId xmlns:p14="http://schemas.microsoft.com/office/powerpoint/2010/main" val="33871083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9420"/>
            <a:ext cx="8229600" cy="1205504"/>
          </a:xfrm>
        </p:spPr>
        <p:txBody>
          <a:bodyPr>
            <a:noAutofit/>
          </a:bodyPr>
          <a:lstStyle/>
          <a:p>
            <a:pPr marL="0" indent="0">
              <a:buNone/>
            </a:pPr>
            <a:r>
              <a:rPr lang="en-US" sz="2800" dirty="0" smtClean="0"/>
              <a:t>Use a spreader bar to keep trusses straight during hoisting</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11660" y="2492896"/>
            <a:ext cx="6495833" cy="3663150"/>
          </a:xfrm>
          <a:prstGeom prst="rect">
            <a:avLst/>
          </a:prstGeom>
        </p:spPr>
      </p:pic>
      <p:sp>
        <p:nvSpPr>
          <p:cNvPr id="6" name="Title 1"/>
          <p:cNvSpPr>
            <a:spLocks noGrp="1"/>
          </p:cNvSpPr>
          <p:nvPr>
            <p:ph type="title"/>
          </p:nvPr>
        </p:nvSpPr>
        <p:spPr>
          <a:xfrm>
            <a:off x="0" y="8620"/>
            <a:ext cx="9144000" cy="1143000"/>
          </a:xfrm>
        </p:spPr>
        <p:txBody>
          <a:bodyPr anchor="b">
            <a:normAutofit/>
          </a:bodyPr>
          <a:lstStyle/>
          <a:p>
            <a:r>
              <a:rPr lang="en-US" sz="4000" dirty="0" smtClean="0"/>
              <a:t>Long Span Truss Installation</a:t>
            </a:r>
            <a:endParaRPr lang="en-US" sz="4000" dirty="0"/>
          </a:p>
        </p:txBody>
      </p:sp>
    </p:spTree>
    <p:extLst>
      <p:ext uri="{BB962C8B-B14F-4D97-AF65-F5344CB8AC3E}">
        <p14:creationId xmlns:p14="http://schemas.microsoft.com/office/powerpoint/2010/main" val="2362776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3492388"/>
          </a:xfrm>
        </p:spPr>
        <p:txBody>
          <a:bodyPr>
            <a:noAutofit/>
          </a:bodyPr>
          <a:lstStyle/>
          <a:p>
            <a:pPr marL="255588" indent="-255588"/>
            <a:r>
              <a:rPr lang="en-US" sz="2400" dirty="0" smtClean="0"/>
              <a:t>Build </a:t>
            </a:r>
            <a:r>
              <a:rPr lang="en-US" sz="2400" dirty="0"/>
              <a:t>the </a:t>
            </a:r>
            <a:r>
              <a:rPr lang="en-US" sz="2400" dirty="0" smtClean="0"/>
              <a:t>first five trusses </a:t>
            </a:r>
            <a:r>
              <a:rPr lang="en-US" sz="2400" dirty="0"/>
              <a:t>into a </a:t>
            </a:r>
            <a:r>
              <a:rPr lang="en-US" sz="2400" dirty="0" smtClean="0"/>
              <a:t>stable base unit with </a:t>
            </a:r>
            <a:r>
              <a:rPr lang="en-US" sz="2400" dirty="0"/>
              <a:t>all </a:t>
            </a:r>
            <a:r>
              <a:rPr lang="en-US" sz="2400" dirty="0" smtClean="0"/>
              <a:t>structural sheathing</a:t>
            </a:r>
            <a:r>
              <a:rPr lang="en-US" sz="2400" dirty="0"/>
              <a:t>, restraint and </a:t>
            </a:r>
            <a:r>
              <a:rPr lang="en-US" sz="2400" dirty="0" smtClean="0"/>
              <a:t>bracing</a:t>
            </a:r>
          </a:p>
          <a:p>
            <a:pPr marL="255588" indent="-255588">
              <a:spcBef>
                <a:spcPts val="1800"/>
              </a:spcBef>
            </a:pPr>
            <a:r>
              <a:rPr lang="en-US" sz="2400" dirty="0"/>
              <a:t>Add a </a:t>
            </a:r>
            <a:r>
              <a:rPr lang="en-US" sz="2400" dirty="0" smtClean="0"/>
              <a:t>temporary center support. It is recommended </a:t>
            </a:r>
            <a:r>
              <a:rPr lang="en-US" sz="2400" dirty="0"/>
              <a:t>that temporary </a:t>
            </a:r>
            <a:r>
              <a:rPr lang="en-US" sz="2400" dirty="0" smtClean="0"/>
              <a:t>supports </a:t>
            </a:r>
            <a:r>
              <a:rPr lang="en-US" sz="2400" dirty="0"/>
              <a:t>be set up at interior locations </a:t>
            </a:r>
            <a:r>
              <a:rPr lang="en-US" sz="2400" dirty="0" smtClean="0"/>
              <a:t>during erection/installation to provide </a:t>
            </a:r>
            <a:r>
              <a:rPr lang="en-US" sz="2400" dirty="0"/>
              <a:t>greater stability and increased </a:t>
            </a:r>
            <a:r>
              <a:rPr lang="en-US" sz="2400" dirty="0" smtClean="0"/>
              <a:t>safety. </a:t>
            </a:r>
            <a:r>
              <a:rPr lang="en-US" sz="2400" dirty="0"/>
              <a:t>Temporary </a:t>
            </a:r>
            <a:r>
              <a:rPr lang="en-US" sz="2400" dirty="0" smtClean="0"/>
              <a:t>interior supports </a:t>
            </a:r>
            <a:r>
              <a:rPr lang="en-US" sz="2400" dirty="0"/>
              <a:t>should be left in place until all PBSB is </a:t>
            </a:r>
            <a:r>
              <a:rPr lang="en-US" sz="2400" dirty="0" smtClean="0"/>
              <a:t>installed.</a:t>
            </a:r>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Long Span Truss Installation</a:t>
            </a:r>
            <a:endParaRPr lang="en-US" sz="4000" dirty="0"/>
          </a:p>
        </p:txBody>
      </p:sp>
    </p:spTree>
    <p:extLst>
      <p:ext uri="{BB962C8B-B14F-4D97-AF65-F5344CB8AC3E}">
        <p14:creationId xmlns:p14="http://schemas.microsoft.com/office/powerpoint/2010/main" val="6591713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92896"/>
            <a:ext cx="91440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Installing Other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Specialty Trusses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27494"/>
          </a:xfrm>
        </p:spPr>
        <p:txBody>
          <a:bodyPr>
            <a:normAutofit/>
          </a:bodyPr>
          <a:lstStyle/>
          <a:p>
            <a:r>
              <a:rPr lang="en-US" sz="2400" dirty="0" smtClean="0"/>
              <a:t>Field-spliced trusses</a:t>
            </a:r>
          </a:p>
          <a:p>
            <a:pPr>
              <a:spcBef>
                <a:spcPts val="900"/>
              </a:spcBef>
            </a:pPr>
            <a:r>
              <a:rPr lang="en-US" sz="2400" dirty="0" smtClean="0"/>
              <a:t>Buildings with open ends (no end walls)</a:t>
            </a:r>
          </a:p>
          <a:p>
            <a:pPr>
              <a:spcBef>
                <a:spcPts val="900"/>
              </a:spcBef>
            </a:pPr>
            <a:r>
              <a:rPr lang="en-US" sz="2400" dirty="0" smtClean="0"/>
              <a:t>Multi-ply trusses</a:t>
            </a:r>
          </a:p>
          <a:p>
            <a:pPr>
              <a:spcBef>
                <a:spcPts val="900"/>
              </a:spcBef>
            </a:pPr>
            <a:r>
              <a:rPr lang="en-US" sz="2400" dirty="0" smtClean="0"/>
              <a:t>Special application trusses</a:t>
            </a:r>
          </a:p>
          <a:p>
            <a:pPr marL="341313" indent="0">
              <a:spcBef>
                <a:spcPts val="1500"/>
              </a:spcBef>
              <a:buNone/>
            </a:pPr>
            <a:r>
              <a:rPr lang="en-US" sz="2400" b="1" dirty="0" smtClean="0"/>
              <a:t>NOTICE: </a:t>
            </a:r>
            <a:r>
              <a:rPr lang="en-US" sz="2400" dirty="0" smtClean="0"/>
              <a:t>Girder truss plies are to be completely and securely attached together prior to attaching the supported trusses to the girder truss</a:t>
            </a:r>
          </a:p>
          <a:p>
            <a:pPr marL="341313" indent="0">
              <a:spcBef>
                <a:spcPts val="1500"/>
              </a:spcBef>
              <a:buNone/>
            </a:pPr>
            <a:r>
              <a:rPr lang="en-US" sz="2400" dirty="0"/>
              <a:t>Attach lateral restraint and diagonal bracing to each ply of multi-ply </a:t>
            </a:r>
            <a:r>
              <a:rPr lang="en-US" sz="2400" dirty="0" smtClean="0"/>
              <a:t>trusses</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Other Special Trusses</a:t>
            </a:r>
            <a:endParaRPr lang="en-US" sz="4000" dirty="0"/>
          </a:p>
        </p:txBody>
      </p:sp>
    </p:spTree>
    <p:extLst>
      <p:ext uri="{BB962C8B-B14F-4D97-AF65-F5344CB8AC3E}">
        <p14:creationId xmlns:p14="http://schemas.microsoft.com/office/powerpoint/2010/main" val="8077306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9340"/>
            <a:ext cx="8229600" cy="3891888"/>
          </a:xfrm>
        </p:spPr>
        <p:txBody>
          <a:bodyPr>
            <a:noAutofit/>
          </a:bodyPr>
          <a:lstStyle/>
          <a:p>
            <a:pPr marL="0" indent="0">
              <a:buNone/>
            </a:pPr>
            <a:r>
              <a:rPr lang="en-US" sz="2400" dirty="0"/>
              <a:t>Trusses  installed  for ornamental  purposes or other special applications that are not intended to carry </a:t>
            </a:r>
            <a:r>
              <a:rPr lang="en-US" sz="2400" dirty="0" smtClean="0"/>
              <a:t>roof, floor, or </a:t>
            </a:r>
            <a:r>
              <a:rPr lang="en-US" sz="2400" dirty="0"/>
              <a:t>exterior environmental </a:t>
            </a:r>
            <a:r>
              <a:rPr lang="en-US" sz="2400" dirty="0" smtClean="0"/>
              <a:t>loads (snow, </a:t>
            </a:r>
            <a:r>
              <a:rPr lang="en-US" sz="2400" dirty="0"/>
              <a:t>wind, </a:t>
            </a:r>
            <a:r>
              <a:rPr lang="en-US" sz="2400" dirty="0" smtClean="0"/>
              <a:t>etc.) still </a:t>
            </a:r>
            <a:r>
              <a:rPr lang="en-US" sz="2400" dirty="0"/>
              <a:t>require </a:t>
            </a:r>
            <a:r>
              <a:rPr lang="en-US" sz="2400" dirty="0" smtClean="0"/>
              <a:t>bracing </a:t>
            </a:r>
            <a:r>
              <a:rPr lang="en-US" sz="2400" dirty="0"/>
              <a:t>to prevent lateral buckling due to self weight, incidental material </a:t>
            </a:r>
            <a:r>
              <a:rPr lang="en-US" sz="2400" dirty="0" smtClean="0"/>
              <a:t>loads (from </a:t>
            </a:r>
            <a:r>
              <a:rPr lang="en-US" sz="2400" dirty="0"/>
              <a:t>lattice work or other finished framing) and installation forces. </a:t>
            </a:r>
            <a:r>
              <a:rPr lang="en-US" sz="2400" dirty="0" smtClean="0"/>
              <a:t>The contractor </a:t>
            </a:r>
            <a:r>
              <a:rPr lang="en-US" sz="2400" dirty="0"/>
              <a:t>is advised to adhere to the </a:t>
            </a:r>
            <a:r>
              <a:rPr lang="en-US" sz="2400" dirty="0" smtClean="0"/>
              <a:t>lateral restraint </a:t>
            </a:r>
            <a:r>
              <a:rPr lang="en-US" sz="2400" dirty="0"/>
              <a:t>requirements specified on the TDD, and install </a:t>
            </a:r>
            <a:r>
              <a:rPr lang="en-US" sz="2400" dirty="0" smtClean="0"/>
              <a:t>diagonal bracing </a:t>
            </a:r>
            <a:r>
              <a:rPr lang="en-US" sz="2400" dirty="0"/>
              <a:t>or </a:t>
            </a:r>
            <a:r>
              <a:rPr lang="en-US" sz="2400" dirty="0" smtClean="0"/>
              <a:t>structural sheathing </a:t>
            </a:r>
            <a:r>
              <a:rPr lang="en-US" sz="2400" dirty="0"/>
              <a:t>to brace these areas.</a:t>
            </a:r>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Trusses for Special Applications</a:t>
            </a:r>
            <a:endParaRPr lang="en-US" sz="4000" dirty="0"/>
          </a:p>
        </p:txBody>
      </p:sp>
    </p:spTree>
    <p:extLst>
      <p:ext uri="{BB962C8B-B14F-4D97-AF65-F5344CB8AC3E}">
        <p14:creationId xmlns:p14="http://schemas.microsoft.com/office/powerpoint/2010/main" val="2141998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88023"/>
            <a:ext cx="91440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Construction Loading</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1365068"/>
            <a:ext cx="8229600" cy="2676000"/>
          </a:xfrm>
        </p:spPr>
        <p:txBody>
          <a:bodyPr/>
          <a:lstStyle/>
          <a:p>
            <a:pPr marL="574675" lvl="0">
              <a:spcBef>
                <a:spcPts val="900"/>
              </a:spcBef>
            </a:pPr>
            <a:r>
              <a:rPr lang="en-US" sz="2200" dirty="0" smtClean="0"/>
              <a:t>Construction loads must only be </a:t>
            </a:r>
            <a:r>
              <a:rPr lang="en-US" sz="2200" dirty="0"/>
              <a:t>placed </a:t>
            </a:r>
            <a:r>
              <a:rPr lang="en-US" sz="2200" dirty="0" smtClean="0"/>
              <a:t>on </a:t>
            </a:r>
            <a:r>
              <a:rPr lang="en-US" sz="2200" dirty="0"/>
              <a:t>fully restrained and braced </a:t>
            </a:r>
            <a:r>
              <a:rPr lang="en-US" sz="2200" dirty="0" smtClean="0"/>
              <a:t>structures</a:t>
            </a:r>
          </a:p>
          <a:p>
            <a:pPr marL="574675" lvl="0">
              <a:spcBef>
                <a:spcPts val="1200"/>
              </a:spcBef>
            </a:pPr>
            <a:r>
              <a:rPr lang="en-US" sz="2200" dirty="0" smtClean="0"/>
              <a:t>Trusses over-stressed by excessive </a:t>
            </a:r>
            <a:r>
              <a:rPr lang="en-US" sz="2200" dirty="0"/>
              <a:t>c</a:t>
            </a:r>
            <a:r>
              <a:rPr lang="en-US" sz="2200" dirty="0" smtClean="0"/>
              <a:t>onstruction </a:t>
            </a:r>
            <a:r>
              <a:rPr lang="en-US" sz="2200" dirty="0"/>
              <a:t>l</a:t>
            </a:r>
            <a:r>
              <a:rPr lang="en-US" sz="2200" dirty="0" smtClean="0"/>
              <a:t>oading usually </a:t>
            </a:r>
            <a:r>
              <a:rPr lang="en-US" sz="2200" dirty="0"/>
              <a:t>show excessive </a:t>
            </a:r>
            <a:r>
              <a:rPr lang="en-US" sz="2200" dirty="0" smtClean="0"/>
              <a:t>sagging </a:t>
            </a:r>
            <a:r>
              <a:rPr lang="en-US" sz="2200" dirty="0"/>
              <a:t>(deflection) and at least a portion of this deflection will remain even after the </a:t>
            </a:r>
            <a:r>
              <a:rPr lang="en-US" sz="2200" dirty="0" smtClean="0"/>
              <a:t>load </a:t>
            </a:r>
            <a:r>
              <a:rPr lang="en-US" sz="2200" dirty="0"/>
              <a:t>has been </a:t>
            </a:r>
            <a:r>
              <a:rPr lang="en-US" sz="2200" dirty="0" smtClean="0"/>
              <a:t>removed</a:t>
            </a:r>
            <a:endParaRPr lang="en-US" sz="2200" dirty="0"/>
          </a:p>
          <a:p>
            <a:pPr marL="574675"/>
            <a:endParaRPr lang="en-US" sz="3000" dirty="0"/>
          </a:p>
          <a:p>
            <a:pPr marL="0" indent="0">
              <a:buNone/>
            </a:pPr>
            <a:endParaRPr lang="en-US"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Construction Loading</a:t>
            </a:r>
            <a:endParaRPr lang="en-US" sz="4000"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87724" y="3934089"/>
            <a:ext cx="5312938" cy="2663263"/>
          </a:xfrm>
          <a:prstGeom prst="rect">
            <a:avLst/>
          </a:prstGeom>
        </p:spPr>
      </p:pic>
    </p:spTree>
    <p:extLst>
      <p:ext uri="{BB962C8B-B14F-4D97-AF65-F5344CB8AC3E}">
        <p14:creationId xmlns:p14="http://schemas.microsoft.com/office/powerpoint/2010/main" val="7743785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spcBef>
                <a:spcPts val="1200"/>
              </a:spcBef>
            </a:pPr>
            <a:r>
              <a:rPr lang="en-US" sz="2400" b="1" dirty="0" smtClean="0"/>
              <a:t>DO</a:t>
            </a:r>
            <a:r>
              <a:rPr lang="en-US" sz="2400" dirty="0" smtClean="0"/>
              <a:t> limit stacks to </a:t>
            </a:r>
            <a:r>
              <a:rPr lang="en-US" sz="2400" dirty="0"/>
              <a:t>a reasonable amount of material that will not overload the </a:t>
            </a:r>
            <a:r>
              <a:rPr lang="en-US" sz="2400" dirty="0" smtClean="0"/>
              <a:t>trusses</a:t>
            </a:r>
          </a:p>
          <a:p>
            <a:pPr lvl="0">
              <a:spcBef>
                <a:spcPts val="1200"/>
              </a:spcBef>
            </a:pPr>
            <a:r>
              <a:rPr lang="en-US" sz="2400" b="1" dirty="0"/>
              <a:t>DO </a:t>
            </a:r>
            <a:r>
              <a:rPr lang="en-US" sz="2400" dirty="0"/>
              <a:t>stack materials along exterior </a:t>
            </a:r>
            <a:r>
              <a:rPr lang="en-US" sz="2400" dirty="0" smtClean="0"/>
              <a:t>supports</a:t>
            </a:r>
            <a:r>
              <a:rPr lang="en-US" sz="2400" dirty="0"/>
              <a:t> </a:t>
            </a:r>
            <a:r>
              <a:rPr lang="en-US" sz="2400" dirty="0" smtClean="0"/>
              <a:t>or directly </a:t>
            </a:r>
            <a:r>
              <a:rPr lang="en-US" sz="2400" dirty="0"/>
              <a:t>over interior </a:t>
            </a:r>
            <a:r>
              <a:rPr lang="en-US" sz="2400" dirty="0" smtClean="0"/>
              <a:t>supports </a:t>
            </a:r>
            <a:r>
              <a:rPr lang="en-US" sz="2400" dirty="0"/>
              <a:t>of properly </a:t>
            </a:r>
            <a:r>
              <a:rPr lang="en-US" sz="2400" dirty="0" smtClean="0"/>
              <a:t>restrained </a:t>
            </a:r>
            <a:r>
              <a:rPr lang="en-US" sz="2400" dirty="0"/>
              <a:t>and braced </a:t>
            </a:r>
            <a:r>
              <a:rPr lang="en-US" sz="2400" dirty="0" smtClean="0"/>
              <a:t>structures</a:t>
            </a:r>
          </a:p>
          <a:p>
            <a:pPr lvl="0">
              <a:spcBef>
                <a:spcPts val="1200"/>
              </a:spcBef>
            </a:pPr>
            <a:r>
              <a:rPr lang="en-US" sz="2400" b="1" dirty="0"/>
              <a:t>DO</a:t>
            </a:r>
            <a:r>
              <a:rPr lang="en-US" sz="2400" dirty="0"/>
              <a:t> restrain </a:t>
            </a:r>
            <a:r>
              <a:rPr lang="en-US" sz="2400" dirty="0" smtClean="0"/>
              <a:t>loads </a:t>
            </a:r>
            <a:r>
              <a:rPr lang="en-US" sz="2400" dirty="0"/>
              <a:t>to </a:t>
            </a:r>
            <a:r>
              <a:rPr lang="en-US" sz="2400" dirty="0" smtClean="0"/>
              <a:t>keep from sliding</a:t>
            </a:r>
          </a:p>
          <a:p>
            <a:pPr lvl="0">
              <a:spcBef>
                <a:spcPts val="1200"/>
              </a:spcBef>
            </a:pPr>
            <a:r>
              <a:rPr lang="en-US" sz="2400" b="1" dirty="0"/>
              <a:t>DO </a:t>
            </a:r>
            <a:r>
              <a:rPr lang="en-US" sz="2400" dirty="0"/>
              <a:t>distribute </a:t>
            </a:r>
            <a:r>
              <a:rPr lang="en-US" sz="2400" dirty="0" smtClean="0"/>
              <a:t>loads </a:t>
            </a:r>
            <a:r>
              <a:rPr lang="en-US" sz="2400" dirty="0"/>
              <a:t>over as many </a:t>
            </a:r>
            <a:r>
              <a:rPr lang="en-US" sz="2400" dirty="0" smtClean="0"/>
              <a:t>trusses </a:t>
            </a:r>
            <a:r>
              <a:rPr lang="en-US" sz="2400" dirty="0"/>
              <a:t>as </a:t>
            </a:r>
            <a:r>
              <a:rPr lang="en-US" sz="2400" dirty="0" smtClean="0"/>
              <a:t>possible; </a:t>
            </a:r>
            <a:r>
              <a:rPr lang="en-US" sz="2400" dirty="0"/>
              <a:t>p</a:t>
            </a:r>
            <a:r>
              <a:rPr lang="en-US" sz="2400" dirty="0" smtClean="0"/>
              <a:t>osition </a:t>
            </a:r>
            <a:r>
              <a:rPr lang="en-US" sz="2400" dirty="0"/>
              <a:t>stacks of materials flat with the longest </a:t>
            </a:r>
            <a:r>
              <a:rPr lang="en-US" sz="2400" dirty="0" smtClean="0"/>
              <a:t>dimension </a:t>
            </a:r>
            <a:r>
              <a:rPr lang="en-US" sz="2400" dirty="0"/>
              <a:t>perpendicular to </a:t>
            </a:r>
            <a:r>
              <a:rPr lang="en-US" sz="2400" dirty="0" smtClean="0"/>
              <a:t>trusses</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Construction Loading “Do’s”</a:t>
            </a:r>
            <a:endParaRPr lang="en-US" sz="4000" dirty="0"/>
          </a:p>
        </p:txBody>
      </p:sp>
    </p:spTree>
    <p:extLst>
      <p:ext uri="{BB962C8B-B14F-4D97-AF65-F5344CB8AC3E}">
        <p14:creationId xmlns:p14="http://schemas.microsoft.com/office/powerpoint/2010/main" val="9883166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2208"/>
            <a:ext cx="8229600" cy="4061048"/>
          </a:xfrm>
        </p:spPr>
        <p:txBody>
          <a:bodyPr/>
          <a:lstStyle/>
          <a:p>
            <a:r>
              <a:rPr lang="en-US" sz="2400" b="1" dirty="0" smtClean="0"/>
              <a:t>DO NOT</a:t>
            </a:r>
            <a:r>
              <a:rPr lang="en-US" sz="2400" dirty="0" smtClean="0"/>
              <a:t> </a:t>
            </a:r>
            <a:r>
              <a:rPr lang="en-US" sz="2400" dirty="0"/>
              <a:t>stack materials on unbraced t</a:t>
            </a:r>
            <a:r>
              <a:rPr lang="en-US" sz="2400" dirty="0" smtClean="0"/>
              <a:t>russes</a:t>
            </a:r>
          </a:p>
          <a:p>
            <a:pPr>
              <a:spcBef>
                <a:spcPts val="1800"/>
              </a:spcBef>
            </a:pPr>
            <a:r>
              <a:rPr lang="en-US" sz="2400" b="1" dirty="0" smtClean="0"/>
              <a:t>DO NOT </a:t>
            </a:r>
            <a:r>
              <a:rPr lang="en-US" sz="2400" dirty="0"/>
              <a:t>exceed stack heights listed in </a:t>
            </a:r>
            <a:r>
              <a:rPr lang="en-US" sz="2400" dirty="0" smtClean="0"/>
              <a:t>table</a:t>
            </a:r>
          </a:p>
          <a:p>
            <a:pPr>
              <a:spcBef>
                <a:spcPts val="1800"/>
              </a:spcBef>
            </a:pPr>
            <a:r>
              <a:rPr lang="en-US" sz="2400" b="1" dirty="0" smtClean="0"/>
              <a:t>DO NOT </a:t>
            </a:r>
            <a:r>
              <a:rPr lang="en-US" sz="2400" dirty="0"/>
              <a:t>allow </a:t>
            </a:r>
            <a:r>
              <a:rPr lang="en-US" sz="2400" dirty="0" smtClean="0"/>
              <a:t>stacks </a:t>
            </a:r>
            <a:r>
              <a:rPr lang="en-US" sz="2400" dirty="0"/>
              <a:t>to lean against </a:t>
            </a:r>
            <a:r>
              <a:rPr lang="en-US" sz="2400" dirty="0" smtClean="0"/>
              <a:t>walls</a:t>
            </a:r>
          </a:p>
          <a:p>
            <a:pPr>
              <a:spcBef>
                <a:spcPts val="1800"/>
              </a:spcBef>
            </a:pPr>
            <a:r>
              <a:rPr lang="en-US" sz="2400" b="1" dirty="0" smtClean="0"/>
              <a:t>DO NOT </a:t>
            </a:r>
            <a:r>
              <a:rPr lang="en-US" sz="2400" dirty="0"/>
              <a:t>over-stack materials </a:t>
            </a:r>
            <a:r>
              <a:rPr lang="en-US" sz="2400" dirty="0" smtClean="0"/>
              <a:t>between supports</a:t>
            </a:r>
          </a:p>
          <a:p>
            <a:pPr>
              <a:spcBef>
                <a:spcPts val="1800"/>
              </a:spcBef>
            </a:pPr>
            <a:r>
              <a:rPr lang="en-US" sz="2400" b="1" dirty="0" smtClean="0"/>
              <a:t>DO NOT </a:t>
            </a:r>
            <a:r>
              <a:rPr lang="en-US" sz="2400" dirty="0"/>
              <a:t>drop </a:t>
            </a:r>
            <a:r>
              <a:rPr lang="en-US" sz="2400" dirty="0" smtClean="0"/>
              <a:t>loads </a:t>
            </a:r>
            <a:r>
              <a:rPr lang="en-US" sz="2400" dirty="0"/>
              <a:t>of any materials on </a:t>
            </a:r>
            <a:r>
              <a:rPr lang="en-US" sz="2400" dirty="0" smtClean="0"/>
              <a:t>trusses</a:t>
            </a:r>
          </a:p>
          <a:p>
            <a:pPr>
              <a:spcBef>
                <a:spcPts val="1800"/>
              </a:spcBef>
            </a:pPr>
            <a:r>
              <a:rPr lang="en-US" sz="2400" b="1" dirty="0"/>
              <a:t>DO NOT </a:t>
            </a:r>
            <a:r>
              <a:rPr lang="en-US" sz="2400" dirty="0"/>
              <a:t>stack materials in concentrated areas so that they overload a small group of </a:t>
            </a:r>
            <a:r>
              <a:rPr lang="en-US" sz="2400" dirty="0" smtClean="0"/>
              <a:t>trusses</a:t>
            </a:r>
            <a:endParaRPr lang="en-US" sz="2400" dirty="0"/>
          </a:p>
          <a:p>
            <a:endParaRPr lang="en-US" sz="2800" dirty="0"/>
          </a:p>
          <a:p>
            <a:endParaRPr lang="en-US"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Construction Loading “Don’ts”</a:t>
            </a:r>
            <a:endParaRPr lang="en-US" sz="4000" dirty="0"/>
          </a:p>
        </p:txBody>
      </p:sp>
    </p:spTree>
    <p:extLst>
      <p:ext uri="{BB962C8B-B14F-4D97-AF65-F5344CB8AC3E}">
        <p14:creationId xmlns:p14="http://schemas.microsoft.com/office/powerpoint/2010/main" val="59845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4804"/>
            <a:ext cx="8229600" cy="3456384"/>
          </a:xfrm>
        </p:spPr>
        <p:txBody>
          <a:bodyPr>
            <a:normAutofit/>
          </a:bodyPr>
          <a:lstStyle/>
          <a:p>
            <a:pPr marL="457200" indent="-457200">
              <a:buFont typeface="Wingdings" panose="05000000000000000000" pitchFamily="2" charset="2"/>
              <a:buChar char="ü"/>
            </a:pPr>
            <a:r>
              <a:rPr lang="en-US" sz="2400" dirty="0" smtClean="0"/>
              <a:t>Confirm delivered items correspond with BOL</a:t>
            </a:r>
          </a:p>
          <a:p>
            <a:pPr marL="457200" indent="-457200">
              <a:spcBef>
                <a:spcPts val="2400"/>
              </a:spcBef>
              <a:buFont typeface="Wingdings" panose="05000000000000000000" pitchFamily="2" charset="2"/>
              <a:buChar char="ü"/>
            </a:pPr>
            <a:r>
              <a:rPr lang="en-US" sz="2400" dirty="0"/>
              <a:t>I</a:t>
            </a:r>
            <a:r>
              <a:rPr lang="en-US" sz="2400" dirty="0" smtClean="0"/>
              <a:t>nspect trusses for damage</a:t>
            </a:r>
          </a:p>
          <a:p>
            <a:pPr marL="457200" indent="-457200">
              <a:spcBef>
                <a:spcPts val="2400"/>
              </a:spcBef>
              <a:buFont typeface="Wingdings" panose="05000000000000000000" pitchFamily="2" charset="2"/>
              <a:buChar char="ü"/>
            </a:pPr>
            <a:r>
              <a:rPr lang="en-US" sz="2400" dirty="0" smtClean="0"/>
              <a:t>Report damage to ISF immediately</a:t>
            </a:r>
          </a:p>
          <a:p>
            <a:pPr marL="457200" indent="-457200">
              <a:spcBef>
                <a:spcPts val="2400"/>
              </a:spcBef>
              <a:buFont typeface="Wingdings" panose="05000000000000000000" pitchFamily="2" charset="2"/>
              <a:buChar char="ü"/>
            </a:pPr>
            <a:r>
              <a:rPr lang="en-US" sz="2400" b="1" dirty="0" smtClean="0"/>
              <a:t>DO </a:t>
            </a:r>
            <a:r>
              <a:rPr lang="en-US" sz="2400" b="1" dirty="0"/>
              <a:t>NOT </a:t>
            </a:r>
            <a:r>
              <a:rPr lang="en-US" sz="2400" dirty="0"/>
              <a:t>cut, drill, relocate, add, or remove any truss member, screw, plate, or other connections until you have received instructions from </a:t>
            </a:r>
            <a:r>
              <a:rPr lang="en-US" sz="2400" dirty="0" smtClean="0"/>
              <a:t>ISF</a:t>
            </a:r>
            <a:endParaRPr lang="en-US" sz="2400" dirty="0"/>
          </a:p>
        </p:txBody>
      </p:sp>
      <p:sp>
        <p:nvSpPr>
          <p:cNvPr id="2" name="Title 1"/>
          <p:cNvSpPr>
            <a:spLocks noGrp="1"/>
          </p:cNvSpPr>
          <p:nvPr>
            <p:ph type="title"/>
          </p:nvPr>
        </p:nvSpPr>
        <p:spPr>
          <a:xfrm>
            <a:off x="0" y="7938"/>
            <a:ext cx="9144000" cy="1143000"/>
          </a:xfrm>
        </p:spPr>
        <p:txBody>
          <a:bodyPr anchor="b">
            <a:noAutofit/>
          </a:bodyPr>
          <a:lstStyle/>
          <a:p>
            <a:r>
              <a:rPr lang="en-US" sz="4000" dirty="0" smtClean="0"/>
              <a:t>Inspecting Trusses</a:t>
            </a:r>
            <a:endParaRPr lang="en-US" sz="4000" dirty="0"/>
          </a:p>
        </p:txBody>
      </p:sp>
    </p:spTree>
    <p:extLst>
      <p:ext uri="{BB962C8B-B14F-4D97-AF65-F5344CB8AC3E}">
        <p14:creationId xmlns:p14="http://schemas.microsoft.com/office/powerpoint/2010/main" val="34990704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2260"/>
            <a:ext cx="8229600" cy="3937000"/>
          </a:xfrm>
        </p:spPr>
        <p:txBody>
          <a:bodyPr/>
          <a:lstStyle/>
          <a:p>
            <a:r>
              <a:rPr lang="en-US" sz="2400" b="1" dirty="0" smtClean="0"/>
              <a:t>DO NOT </a:t>
            </a:r>
            <a:r>
              <a:rPr lang="en-US" sz="2400" dirty="0"/>
              <a:t>support mechanical units from </a:t>
            </a:r>
            <a:r>
              <a:rPr lang="en-US" sz="2400" dirty="0" smtClean="0"/>
              <a:t>trusses </a:t>
            </a:r>
            <a:r>
              <a:rPr lang="en-US" sz="2400" dirty="0"/>
              <a:t>that have not been designed to support these </a:t>
            </a:r>
            <a:r>
              <a:rPr lang="en-US" sz="2400" dirty="0" smtClean="0"/>
              <a:t>loads</a:t>
            </a:r>
          </a:p>
          <a:p>
            <a:pPr>
              <a:spcBef>
                <a:spcPts val="1800"/>
              </a:spcBef>
            </a:pPr>
            <a:r>
              <a:rPr lang="en-US" sz="2400" b="1" dirty="0" smtClean="0"/>
              <a:t>DO NOT </a:t>
            </a:r>
            <a:r>
              <a:rPr lang="en-US" sz="2400" dirty="0"/>
              <a:t>stack materials at locations that will produce instability, such as on cantilevers or near </a:t>
            </a:r>
            <a:r>
              <a:rPr lang="en-US" sz="2400" dirty="0" smtClean="0"/>
              <a:t>truss-to-girder truss connections</a:t>
            </a:r>
            <a:endParaRPr lang="en-US" sz="2400" dirty="0"/>
          </a:p>
          <a:p>
            <a:pPr>
              <a:spcBef>
                <a:spcPts val="1800"/>
              </a:spcBef>
            </a:pPr>
            <a:r>
              <a:rPr lang="en-US" sz="2400" b="1" dirty="0" smtClean="0"/>
              <a:t>DO NOT </a:t>
            </a:r>
            <a:r>
              <a:rPr lang="en-US" sz="2400" dirty="0"/>
              <a:t>pile cut-off tile and/or other construction waste  on t</a:t>
            </a:r>
            <a:r>
              <a:rPr lang="en-US" sz="2400" dirty="0" smtClean="0"/>
              <a:t>russ roofs</a:t>
            </a:r>
            <a:endParaRPr lang="en-US" sz="2400" dirty="0"/>
          </a:p>
          <a:p>
            <a:endParaRPr lang="en-US" sz="2800" dirty="0"/>
          </a:p>
          <a:p>
            <a:endParaRPr lang="en-US"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Construction Loading “Don’ts”</a:t>
            </a:r>
            <a:endParaRPr lang="en-US" sz="4000" dirty="0"/>
          </a:p>
        </p:txBody>
      </p:sp>
    </p:spTree>
    <p:extLst>
      <p:ext uri="{BB962C8B-B14F-4D97-AF65-F5344CB8AC3E}">
        <p14:creationId xmlns:p14="http://schemas.microsoft.com/office/powerpoint/2010/main" val="3697229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88023"/>
            <a:ext cx="91440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Damaged Trusses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3336"/>
            <a:ext cx="8229600" cy="3747872"/>
          </a:xfrm>
        </p:spPr>
        <p:txBody>
          <a:bodyPr/>
          <a:lstStyle/>
          <a:p>
            <a:pPr marL="0" indent="0">
              <a:buNone/>
            </a:pPr>
            <a:r>
              <a:rPr lang="en-US" sz="2200" dirty="0"/>
              <a:t>“Truss members shall not be cut, notched, drilled, spliced, or otherwise altered in any way without written </a:t>
            </a:r>
            <a:r>
              <a:rPr lang="en-US" sz="2200" dirty="0" smtClean="0"/>
              <a:t>concur-rence </a:t>
            </a:r>
            <a:r>
              <a:rPr lang="en-US" sz="2200" dirty="0"/>
              <a:t>and acceptance of a registered design </a:t>
            </a:r>
            <a:r>
              <a:rPr lang="en-US" sz="2200" dirty="0" smtClean="0"/>
              <a:t>professional. Alterations resulting in the addition of loads to any member (e.g. HVAC equipment, piping, additional roofing or insulation, etc.) shall not be permitted without verification by the truss design engineer or truss designer that the truss is capable of supporting such additional loading.”</a:t>
            </a:r>
            <a:endParaRPr lang="en-US" sz="2200" dirty="0"/>
          </a:p>
          <a:p>
            <a:pPr marL="0" indent="0" algn="r">
              <a:spcBef>
                <a:spcPts val="1200"/>
              </a:spcBef>
              <a:buNone/>
            </a:pPr>
            <a:r>
              <a:rPr lang="en-US" sz="2200" i="1" dirty="0">
                <a:sym typeface="Symbol"/>
              </a:rPr>
              <a:t> AISI Code of Standard Practice for CFS Structural Framing</a:t>
            </a:r>
            <a:endParaRPr lang="en-US" sz="2200" i="1" dirty="0"/>
          </a:p>
          <a:p>
            <a:pPr marL="0" indent="0">
              <a:buNone/>
            </a:pPr>
            <a:endParaRPr lang="en-US"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Repairing or Modifying Trusses</a:t>
            </a:r>
            <a:endParaRPr lang="en-US" sz="4000" dirty="0"/>
          </a:p>
        </p:txBody>
      </p:sp>
    </p:spTree>
    <p:extLst>
      <p:ext uri="{BB962C8B-B14F-4D97-AF65-F5344CB8AC3E}">
        <p14:creationId xmlns:p14="http://schemas.microsoft.com/office/powerpoint/2010/main" val="926102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059832" y="4308851"/>
            <a:ext cx="5959388" cy="2180489"/>
          </a:xfrm>
          <a:prstGeom prst="rect">
            <a:avLst/>
          </a:prstGeom>
        </p:spPr>
      </p:pic>
      <p:sp>
        <p:nvSpPr>
          <p:cNvPr id="3" name="Content Placeholder 2"/>
          <p:cNvSpPr>
            <a:spLocks noGrp="1"/>
          </p:cNvSpPr>
          <p:nvPr>
            <p:ph idx="1"/>
          </p:nvPr>
        </p:nvSpPr>
        <p:spPr>
          <a:xfrm>
            <a:off x="457200" y="1364124"/>
            <a:ext cx="8229600" cy="4908181"/>
          </a:xfrm>
        </p:spPr>
        <p:txBody>
          <a:bodyPr/>
          <a:lstStyle/>
          <a:p>
            <a:pPr marL="0" lvl="0" indent="0">
              <a:buNone/>
            </a:pPr>
            <a:r>
              <a:rPr lang="en-US" sz="2400" dirty="0"/>
              <a:t>If a </a:t>
            </a:r>
            <a:r>
              <a:rPr lang="en-US" sz="2400" dirty="0" smtClean="0"/>
              <a:t>truss </a:t>
            </a:r>
            <a:r>
              <a:rPr lang="en-US" sz="2400" dirty="0"/>
              <a:t>is damaged, altered or improperly installed:</a:t>
            </a:r>
          </a:p>
          <a:p>
            <a:pPr lvl="1">
              <a:spcBef>
                <a:spcPts val="1200"/>
              </a:spcBef>
              <a:buFont typeface="Arial" panose="020B0604020202020204" pitchFamily="34" charset="0"/>
              <a:buChar char="•"/>
            </a:pPr>
            <a:r>
              <a:rPr lang="en-US" sz="2200" dirty="0"/>
              <a:t>Temporarily brace or support the </a:t>
            </a:r>
            <a:r>
              <a:rPr lang="en-US" sz="2200" dirty="0" smtClean="0"/>
              <a:t>truss </a:t>
            </a:r>
            <a:r>
              <a:rPr lang="en-US" sz="2200" dirty="0"/>
              <a:t>to prevent further </a:t>
            </a:r>
            <a:r>
              <a:rPr lang="en-US" sz="2200" dirty="0" smtClean="0"/>
              <a:t>damage</a:t>
            </a:r>
            <a:endParaRPr lang="en-US" sz="2200" dirty="0"/>
          </a:p>
          <a:p>
            <a:pPr lvl="1">
              <a:spcBef>
                <a:spcPts val="1200"/>
              </a:spcBef>
              <a:buFont typeface="Arial" panose="020B0604020202020204" pitchFamily="34" charset="0"/>
              <a:buChar char="•"/>
            </a:pPr>
            <a:r>
              <a:rPr lang="en-US" sz="2200" dirty="0"/>
              <a:t>Draw a picture of the damage directly on the original Truss Design Drawing, or take a digital photograph</a:t>
            </a:r>
          </a:p>
          <a:p>
            <a:pPr lvl="1">
              <a:spcBef>
                <a:spcPts val="1200"/>
              </a:spcBef>
              <a:buFont typeface="Arial" panose="020B0604020202020204" pitchFamily="34" charset="0"/>
              <a:buChar char="•"/>
            </a:pPr>
            <a:r>
              <a:rPr lang="en-US" sz="2200" dirty="0" smtClean="0"/>
              <a:t>Report damage, alterations, or installation errors to ISF immediately</a:t>
            </a:r>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Dealing with a Damaged Truss</a:t>
            </a:r>
            <a:endParaRPr lang="en-US" sz="4000" dirty="0"/>
          </a:p>
        </p:txBody>
      </p:sp>
    </p:spTree>
    <p:extLst>
      <p:ext uri="{BB962C8B-B14F-4D97-AF65-F5344CB8AC3E}">
        <p14:creationId xmlns:p14="http://schemas.microsoft.com/office/powerpoint/2010/main" val="10573521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8920"/>
            <a:ext cx="8229600" cy="4410360"/>
          </a:xfrm>
        </p:spPr>
        <p:txBody>
          <a:bodyPr>
            <a:normAutofit/>
          </a:bodyPr>
          <a:lstStyle/>
          <a:p>
            <a:r>
              <a:rPr lang="en-US" sz="2200" dirty="0" smtClean="0"/>
              <a:t>Supply ISF with </a:t>
            </a:r>
            <a:r>
              <a:rPr lang="en-US" sz="2200" dirty="0"/>
              <a:t>the following information:</a:t>
            </a:r>
          </a:p>
          <a:p>
            <a:pPr marL="800100" lvl="1">
              <a:spcBef>
                <a:spcPts val="600"/>
              </a:spcBef>
              <a:buFont typeface="Arial" panose="020B0604020202020204" pitchFamily="34" charset="0"/>
              <a:buChar char="•"/>
            </a:pPr>
            <a:r>
              <a:rPr lang="en-US" sz="2200" dirty="0"/>
              <a:t>Job name </a:t>
            </a:r>
            <a:r>
              <a:rPr lang="en-US" sz="2200" dirty="0" smtClean="0"/>
              <a:t>and </a:t>
            </a:r>
            <a:r>
              <a:rPr lang="en-US" sz="2200" dirty="0"/>
              <a:t>number</a:t>
            </a:r>
          </a:p>
          <a:p>
            <a:pPr marL="800100" lvl="1">
              <a:spcBef>
                <a:spcPts val="600"/>
              </a:spcBef>
              <a:buFont typeface="Arial" panose="020B0604020202020204" pitchFamily="34" charset="0"/>
              <a:buChar char="•"/>
            </a:pPr>
            <a:r>
              <a:rPr lang="en-US" sz="2200" dirty="0"/>
              <a:t>Truss </a:t>
            </a:r>
            <a:r>
              <a:rPr lang="en-US" sz="2200" dirty="0" smtClean="0"/>
              <a:t>ID</a:t>
            </a:r>
            <a:endParaRPr lang="en-US" sz="2200" dirty="0"/>
          </a:p>
          <a:p>
            <a:pPr marL="800100" lvl="1">
              <a:spcBef>
                <a:spcPts val="600"/>
              </a:spcBef>
              <a:buFont typeface="Arial" panose="020B0604020202020204" pitchFamily="34" charset="0"/>
              <a:buChar char="•"/>
            </a:pPr>
            <a:r>
              <a:rPr lang="en-US" sz="2200" dirty="0"/>
              <a:t>Location of the t</a:t>
            </a:r>
            <a:r>
              <a:rPr lang="en-US" sz="2200" dirty="0" smtClean="0"/>
              <a:t>russ </a:t>
            </a:r>
            <a:r>
              <a:rPr lang="en-US" sz="2200" dirty="0"/>
              <a:t>on </a:t>
            </a:r>
            <a:r>
              <a:rPr lang="en-US" sz="2200" dirty="0" smtClean="0"/>
              <a:t>Truss </a:t>
            </a:r>
            <a:r>
              <a:rPr lang="en-US" sz="2200" dirty="0"/>
              <a:t>Placement </a:t>
            </a:r>
            <a:r>
              <a:rPr lang="en-US" sz="2200" dirty="0" smtClean="0"/>
              <a:t>Diagram</a:t>
            </a:r>
            <a:endParaRPr lang="en-US" sz="2200" dirty="0"/>
          </a:p>
          <a:p>
            <a:pPr lvl="0">
              <a:spcBef>
                <a:spcPts val="1200"/>
              </a:spcBef>
            </a:pPr>
            <a:r>
              <a:rPr lang="en-US" sz="2200" dirty="0"/>
              <a:t>Is the </a:t>
            </a:r>
            <a:r>
              <a:rPr lang="en-US" sz="2200" dirty="0" smtClean="0"/>
              <a:t>truss </a:t>
            </a:r>
            <a:r>
              <a:rPr lang="en-US" sz="2200" dirty="0"/>
              <a:t>installed or is it still in the </a:t>
            </a:r>
            <a:r>
              <a:rPr lang="en-US" sz="2200" dirty="0" smtClean="0"/>
              <a:t>stack/bundle?</a:t>
            </a:r>
            <a:endParaRPr lang="en-US" sz="2200" dirty="0"/>
          </a:p>
          <a:p>
            <a:pPr lvl="0">
              <a:spcBef>
                <a:spcPts val="1200"/>
              </a:spcBef>
            </a:pPr>
            <a:r>
              <a:rPr lang="en-US" sz="2200" dirty="0" smtClean="0"/>
              <a:t>Provide </a:t>
            </a:r>
            <a:r>
              <a:rPr lang="en-US" sz="2200" dirty="0"/>
              <a:t>the following information regarding </a:t>
            </a:r>
            <a:r>
              <a:rPr lang="en-US" sz="2200" dirty="0" smtClean="0"/>
              <a:t>damage</a:t>
            </a:r>
            <a:r>
              <a:rPr lang="en-US" sz="2200" dirty="0"/>
              <a:t>:</a:t>
            </a:r>
          </a:p>
          <a:p>
            <a:pPr marL="800100" lvl="1">
              <a:spcBef>
                <a:spcPts val="600"/>
              </a:spcBef>
              <a:buFont typeface="Arial" panose="020B0604020202020204" pitchFamily="34" charset="0"/>
              <a:buChar char="•"/>
            </a:pPr>
            <a:r>
              <a:rPr lang="en-US" sz="2200" dirty="0"/>
              <a:t>Exact location of </a:t>
            </a:r>
            <a:r>
              <a:rPr lang="en-US" sz="2200" dirty="0" smtClean="0"/>
              <a:t>damage in relation to a </a:t>
            </a:r>
            <a:r>
              <a:rPr lang="en-US" sz="2200" dirty="0"/>
              <a:t>known location </a:t>
            </a:r>
            <a:r>
              <a:rPr lang="en-US" sz="2200" dirty="0" smtClean="0"/>
              <a:t>(e.g. panel point </a:t>
            </a:r>
            <a:r>
              <a:rPr lang="en-US" sz="2200" dirty="0"/>
              <a:t>or </a:t>
            </a:r>
            <a:r>
              <a:rPr lang="en-US" sz="2200" dirty="0" smtClean="0"/>
              <a:t>bearing)</a:t>
            </a:r>
            <a:endParaRPr lang="en-US" sz="2200" dirty="0"/>
          </a:p>
          <a:p>
            <a:pPr marL="800100" lvl="1">
              <a:spcBef>
                <a:spcPts val="600"/>
              </a:spcBef>
              <a:buFont typeface="Arial" panose="020B0604020202020204" pitchFamily="34" charset="0"/>
              <a:buChar char="•"/>
            </a:pPr>
            <a:r>
              <a:rPr lang="en-US" sz="2200" dirty="0"/>
              <a:t>Type of damage (e.g</a:t>
            </a:r>
            <a:r>
              <a:rPr lang="en-US" sz="2200" dirty="0" smtClean="0"/>
              <a:t>. </a:t>
            </a:r>
            <a:r>
              <a:rPr lang="en-US" sz="2200" dirty="0"/>
              <a:t>kink, break, </a:t>
            </a:r>
            <a:r>
              <a:rPr lang="en-US" sz="2200" dirty="0" smtClean="0"/>
              <a:t>hole</a:t>
            </a:r>
            <a:r>
              <a:rPr lang="en-US" sz="2200" dirty="0"/>
              <a:t>, cut, etc.)</a:t>
            </a:r>
          </a:p>
          <a:p>
            <a:pPr marL="800100" lvl="1">
              <a:spcBef>
                <a:spcPts val="600"/>
              </a:spcBef>
              <a:buFont typeface="Arial" panose="020B0604020202020204" pitchFamily="34" charset="0"/>
              <a:buChar char="•"/>
            </a:pPr>
            <a:r>
              <a:rPr lang="en-US" sz="2200" dirty="0"/>
              <a:t>Dimensions of the damaged </a:t>
            </a:r>
            <a:r>
              <a:rPr lang="en-US" sz="2200" dirty="0" smtClean="0"/>
              <a:t>area</a:t>
            </a:r>
            <a:endParaRPr lang="en-US" sz="22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Dealing with a Damaged Truss</a:t>
            </a:r>
            <a:endParaRPr lang="en-US" sz="4000" dirty="0"/>
          </a:p>
        </p:txBody>
      </p:sp>
    </p:spTree>
    <p:extLst>
      <p:ext uri="{BB962C8B-B14F-4D97-AF65-F5344CB8AC3E}">
        <p14:creationId xmlns:p14="http://schemas.microsoft.com/office/powerpoint/2010/main" val="41822255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7732"/>
            <a:ext cx="8229600" cy="4159520"/>
          </a:xfrm>
        </p:spPr>
        <p:txBody>
          <a:bodyPr>
            <a:normAutofit/>
          </a:bodyPr>
          <a:lstStyle/>
          <a:p>
            <a:pPr>
              <a:spcBef>
                <a:spcPts val="1800"/>
              </a:spcBef>
            </a:pPr>
            <a:r>
              <a:rPr lang="en-US" sz="2200" dirty="0" smtClean="0"/>
              <a:t>Do </a:t>
            </a:r>
            <a:r>
              <a:rPr lang="en-US" sz="2200" dirty="0"/>
              <a:t>not attempt to repair </a:t>
            </a:r>
            <a:r>
              <a:rPr lang="en-US" sz="2200" dirty="0" smtClean="0"/>
              <a:t>a truss </a:t>
            </a:r>
            <a:r>
              <a:rPr lang="en-US" sz="2200" dirty="0"/>
              <a:t>without a repair detail from </a:t>
            </a:r>
            <a:r>
              <a:rPr lang="en-US" sz="2200" dirty="0" smtClean="0"/>
              <a:t>ISF</a:t>
            </a:r>
            <a:endParaRPr lang="en-US" sz="2200" dirty="0"/>
          </a:p>
          <a:p>
            <a:pPr>
              <a:spcBef>
                <a:spcPts val="1800"/>
              </a:spcBef>
            </a:pPr>
            <a:r>
              <a:rPr lang="en-US" sz="2200" dirty="0" smtClean="0"/>
              <a:t>Prior </a:t>
            </a:r>
            <a:r>
              <a:rPr lang="en-US" sz="2200" dirty="0"/>
              <a:t>to beginning repairs, lay the truss flat on a solid, level surface. If the truss is already installed, shore it up to relieve any load.</a:t>
            </a:r>
          </a:p>
          <a:p>
            <a:pPr>
              <a:spcBef>
                <a:spcPts val="1800"/>
              </a:spcBef>
            </a:pPr>
            <a:r>
              <a:rPr lang="en-US" sz="2200" dirty="0" smtClean="0"/>
              <a:t>Repair </a:t>
            </a:r>
            <a:r>
              <a:rPr lang="en-US" sz="2200" dirty="0"/>
              <a:t>the truss by following </a:t>
            </a:r>
            <a:r>
              <a:rPr lang="en-US" sz="2200" dirty="0" smtClean="0"/>
              <a:t>the </a:t>
            </a:r>
            <a:r>
              <a:rPr lang="en-US" sz="2200" dirty="0"/>
              <a:t>repair detail exactly. Make sure to use the </a:t>
            </a:r>
            <a:r>
              <a:rPr lang="en-US" sz="2200" dirty="0" smtClean="0"/>
              <a:t>materials </a:t>
            </a:r>
            <a:r>
              <a:rPr lang="en-US" sz="2200" dirty="0"/>
              <a:t>as specified. Seek professional guidance if </a:t>
            </a:r>
            <a:r>
              <a:rPr lang="en-US" sz="2200" dirty="0" smtClean="0"/>
              <a:t>anything </a:t>
            </a:r>
            <a:r>
              <a:rPr lang="en-US" sz="2200" dirty="0"/>
              <a:t>is unclear.</a:t>
            </a:r>
          </a:p>
          <a:p>
            <a:pPr>
              <a:spcBef>
                <a:spcPts val="1800"/>
              </a:spcBef>
            </a:pPr>
            <a:r>
              <a:rPr lang="en-US" sz="2200" dirty="0"/>
              <a:t>If the designed repair cannot be accomplished, </a:t>
            </a:r>
            <a:r>
              <a:rPr lang="en-US" sz="2200" dirty="0" smtClean="0"/>
              <a:t>contact ISF for further instructions</a:t>
            </a:r>
            <a:endParaRPr lang="en-US" sz="22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Dealing with a Damaged Truss</a:t>
            </a:r>
            <a:endParaRPr lang="en-US" sz="4000" dirty="0"/>
          </a:p>
        </p:txBody>
      </p:sp>
    </p:spTree>
    <p:extLst>
      <p:ext uri="{BB962C8B-B14F-4D97-AF65-F5344CB8AC3E}">
        <p14:creationId xmlns:p14="http://schemas.microsoft.com/office/powerpoint/2010/main" val="5503271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8820"/>
            <a:ext cx="8229600" cy="3348372"/>
          </a:xfrm>
        </p:spPr>
        <p:txBody>
          <a:bodyPr/>
          <a:lstStyle/>
          <a:p>
            <a:pPr marL="0" lvl="0" indent="0">
              <a:buNone/>
            </a:pPr>
            <a:r>
              <a:rPr lang="en-US" sz="2400" dirty="0"/>
              <a:t>Some of the more common repairs specified by </a:t>
            </a:r>
            <a:r>
              <a:rPr lang="en-US" sz="2400" dirty="0" smtClean="0"/>
              <a:t>truss designers </a:t>
            </a:r>
            <a:r>
              <a:rPr lang="en-US" sz="2400" dirty="0"/>
              <a:t>include:</a:t>
            </a:r>
          </a:p>
          <a:p>
            <a:pPr marL="574675" lvl="0">
              <a:spcBef>
                <a:spcPts val="1500"/>
              </a:spcBef>
            </a:pPr>
            <a:r>
              <a:rPr lang="en-US" sz="2400" dirty="0" smtClean="0"/>
              <a:t>Removing </a:t>
            </a:r>
            <a:r>
              <a:rPr lang="en-US" sz="2400" dirty="0"/>
              <a:t>and </a:t>
            </a:r>
            <a:r>
              <a:rPr lang="en-US" sz="2400" dirty="0" smtClean="0"/>
              <a:t>replacing a </a:t>
            </a:r>
            <a:r>
              <a:rPr lang="en-US" sz="2400" dirty="0"/>
              <a:t>damaged </a:t>
            </a:r>
            <a:r>
              <a:rPr lang="en-US" sz="2400" dirty="0" smtClean="0"/>
              <a:t>member</a:t>
            </a:r>
            <a:endParaRPr lang="en-US" sz="2400" dirty="0"/>
          </a:p>
          <a:p>
            <a:pPr marL="574675" lvl="0">
              <a:spcBef>
                <a:spcPts val="1200"/>
              </a:spcBef>
            </a:pPr>
            <a:r>
              <a:rPr lang="en-US" sz="2400" dirty="0" smtClean="0"/>
              <a:t>Attaching </a:t>
            </a:r>
            <a:r>
              <a:rPr lang="en-US" sz="2400" dirty="0"/>
              <a:t>a CFS member over damaged chords, </a:t>
            </a:r>
            <a:r>
              <a:rPr lang="en-US" sz="2400" dirty="0" smtClean="0"/>
              <a:t>webs, </a:t>
            </a:r>
            <a:r>
              <a:rPr lang="en-US" sz="2400" dirty="0"/>
              <a:t>or </a:t>
            </a:r>
            <a:r>
              <a:rPr lang="en-US" sz="2400" dirty="0" smtClean="0"/>
              <a:t>joints</a:t>
            </a:r>
            <a:endParaRPr lang="en-US" sz="2400" dirty="0"/>
          </a:p>
          <a:p>
            <a:pPr marL="574675" lvl="0">
              <a:spcBef>
                <a:spcPts val="1200"/>
              </a:spcBef>
            </a:pPr>
            <a:r>
              <a:rPr lang="en-US" sz="2400" dirty="0" smtClean="0"/>
              <a:t>Applying </a:t>
            </a:r>
            <a:r>
              <a:rPr lang="en-US" sz="2400" dirty="0"/>
              <a:t>a steel gusset to reinforce the damaged </a:t>
            </a:r>
            <a:r>
              <a:rPr lang="en-US" sz="2400" dirty="0" smtClean="0"/>
              <a:t>area</a:t>
            </a:r>
            <a:endParaRPr lang="en-US" sz="2400" dirty="0"/>
          </a:p>
          <a:p>
            <a:endParaRPr lang="en-US"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Common Repairs</a:t>
            </a:r>
            <a:endParaRPr lang="en-US" sz="4000" dirty="0"/>
          </a:p>
        </p:txBody>
      </p:sp>
    </p:spTree>
    <p:extLst>
      <p:ext uri="{BB962C8B-B14F-4D97-AF65-F5344CB8AC3E}">
        <p14:creationId xmlns:p14="http://schemas.microsoft.com/office/powerpoint/2010/main" val="14574015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96988"/>
            <a:ext cx="91440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Fall Protection</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53272"/>
          </a:xfrm>
        </p:spPr>
        <p:txBody>
          <a:bodyPr>
            <a:normAutofit/>
          </a:bodyPr>
          <a:lstStyle/>
          <a:p>
            <a:pPr lvl="0"/>
            <a:r>
              <a:rPr lang="en-US" sz="2200" dirty="0" smtClean="0"/>
              <a:t>OSHA standards for the regulation of fall </a:t>
            </a:r>
            <a:r>
              <a:rPr lang="en-US" sz="2200" dirty="0"/>
              <a:t>protection </a:t>
            </a:r>
            <a:r>
              <a:rPr lang="en-US" sz="2200" dirty="0" smtClean="0"/>
              <a:t>in the </a:t>
            </a:r>
            <a:r>
              <a:rPr lang="en-US" sz="2200" dirty="0"/>
              <a:t>erection of steel </a:t>
            </a:r>
            <a:r>
              <a:rPr lang="en-US" sz="2200" dirty="0" smtClean="0"/>
              <a:t>building materials:</a:t>
            </a:r>
          </a:p>
          <a:p>
            <a:pPr marL="1089025" lvl="1" indent="-342900">
              <a:spcBef>
                <a:spcPts val="900"/>
              </a:spcBef>
              <a:buFont typeface="Arial" panose="020B0604020202020204" pitchFamily="34" charset="0"/>
              <a:buChar char="•"/>
            </a:pPr>
            <a:r>
              <a:rPr lang="en-US" sz="2200" dirty="0"/>
              <a:t>29 CFR </a:t>
            </a:r>
            <a:r>
              <a:rPr lang="en-US" sz="2200" dirty="0" smtClean="0"/>
              <a:t>1926.760 (commercial construction</a:t>
            </a:r>
            <a:r>
              <a:rPr lang="en-US" sz="2200" dirty="0"/>
              <a:t>)</a:t>
            </a:r>
            <a:endParaRPr lang="en-US" sz="2200" dirty="0" smtClean="0"/>
          </a:p>
          <a:p>
            <a:pPr marL="1089025" lvl="1" indent="-342900">
              <a:spcBef>
                <a:spcPts val="600"/>
              </a:spcBef>
              <a:buFont typeface="Arial" panose="020B0604020202020204" pitchFamily="34" charset="0"/>
              <a:buChar char="•"/>
            </a:pPr>
            <a:r>
              <a:rPr lang="en-US" sz="2200" dirty="0"/>
              <a:t>29 CFR </a:t>
            </a:r>
            <a:r>
              <a:rPr lang="en-US" sz="2200" dirty="0" smtClean="0"/>
              <a:t>1926.502 (residential construction)</a:t>
            </a:r>
          </a:p>
          <a:p>
            <a:pPr>
              <a:spcBef>
                <a:spcPts val="1800"/>
              </a:spcBef>
            </a:pPr>
            <a:r>
              <a:rPr lang="en-US" sz="2200" dirty="0"/>
              <a:t>Fall protection programs and safety measures are </a:t>
            </a:r>
            <a:r>
              <a:rPr lang="en-US" sz="2200" dirty="0" smtClean="0"/>
              <a:t>job site </a:t>
            </a:r>
            <a:r>
              <a:rPr lang="en-US" sz="2200" dirty="0"/>
              <a:t>and building specific</a:t>
            </a:r>
          </a:p>
          <a:p>
            <a:pPr>
              <a:spcBef>
                <a:spcPts val="1800"/>
              </a:spcBef>
            </a:pPr>
            <a:r>
              <a:rPr lang="en-US" sz="2200" dirty="0" smtClean="0"/>
              <a:t>The </a:t>
            </a:r>
            <a:r>
              <a:rPr lang="en-US" sz="2200" dirty="0"/>
              <a:t>appropriate fall protection method for </a:t>
            </a:r>
            <a:r>
              <a:rPr lang="en-US" sz="2200" dirty="0" smtClean="0"/>
              <a:t>each job </a:t>
            </a:r>
            <a:r>
              <a:rPr lang="en-US" sz="2200" dirty="0"/>
              <a:t>must be determined by a person who is qualified to design, install, and use fall protection systems and </a:t>
            </a:r>
            <a:r>
              <a:rPr lang="en-US" sz="2200" dirty="0" smtClean="0"/>
              <a:t>is authorized </a:t>
            </a:r>
            <a:r>
              <a:rPr lang="en-US" sz="2200" dirty="0"/>
              <a:t>to have any problems </a:t>
            </a:r>
            <a:r>
              <a:rPr lang="en-US" sz="2200" dirty="0" smtClean="0"/>
              <a:t>corrected</a:t>
            </a:r>
            <a:endParaRPr lang="en-US" sz="22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Fall Protection</a:t>
            </a:r>
            <a:endParaRPr lang="en-US" sz="4000" dirty="0"/>
          </a:p>
        </p:txBody>
      </p:sp>
    </p:spTree>
    <p:extLst>
      <p:ext uri="{BB962C8B-B14F-4D97-AF65-F5344CB8AC3E}">
        <p14:creationId xmlns:p14="http://schemas.microsoft.com/office/powerpoint/2010/main" val="19844768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824028" y="3567572"/>
            <a:ext cx="4135717" cy="3101788"/>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457200" y="1582948"/>
            <a:ext cx="8229600" cy="4978400"/>
          </a:xfrm>
        </p:spPr>
        <p:txBody>
          <a:bodyPr>
            <a:normAutofit/>
          </a:bodyPr>
          <a:lstStyle/>
          <a:p>
            <a:pPr lvl="0"/>
            <a:r>
              <a:rPr lang="en-US" sz="2200" dirty="0" smtClean="0"/>
              <a:t>While </a:t>
            </a:r>
            <a:r>
              <a:rPr lang="en-US" sz="2200" dirty="0"/>
              <a:t>working at heights of up to 15 feet above a lower </a:t>
            </a:r>
            <a:r>
              <a:rPr lang="en-US" sz="2200" dirty="0" smtClean="0"/>
              <a:t>level</a:t>
            </a:r>
            <a:r>
              <a:rPr lang="en-US" sz="2200" dirty="0"/>
              <a:t>, </a:t>
            </a:r>
            <a:r>
              <a:rPr lang="en-US" sz="2200" dirty="0" smtClean="0"/>
              <a:t>installers should be </a:t>
            </a:r>
            <a:r>
              <a:rPr lang="en-US" sz="2200" dirty="0"/>
              <a:t>protected from fall hazards by guardrail systems, safety net systems, </a:t>
            </a:r>
            <a:r>
              <a:rPr lang="en-US" sz="2200" dirty="0" smtClean="0"/>
              <a:t>personal </a:t>
            </a:r>
            <a:r>
              <a:rPr lang="en-US" sz="2200" dirty="0"/>
              <a:t>f</a:t>
            </a:r>
            <a:r>
              <a:rPr lang="en-US" sz="2200" dirty="0" smtClean="0"/>
              <a:t>all </a:t>
            </a:r>
            <a:r>
              <a:rPr lang="en-US" sz="2200" dirty="0"/>
              <a:t>a</a:t>
            </a:r>
            <a:r>
              <a:rPr lang="en-US" sz="2200" dirty="0" smtClean="0"/>
              <a:t>rrest </a:t>
            </a:r>
            <a:r>
              <a:rPr lang="en-US" sz="2200" dirty="0"/>
              <a:t>s</a:t>
            </a:r>
            <a:r>
              <a:rPr lang="en-US" sz="2200" dirty="0" smtClean="0"/>
              <a:t>ystems</a:t>
            </a:r>
            <a:r>
              <a:rPr lang="en-US" sz="2200" dirty="0"/>
              <a:t>, positioning device </a:t>
            </a:r>
            <a:r>
              <a:rPr lang="en-US" sz="2200" dirty="0" smtClean="0"/>
              <a:t>systems, and/or </a:t>
            </a:r>
            <a:r>
              <a:rPr lang="en-US" sz="2200" dirty="0"/>
              <a:t>fall restraint </a:t>
            </a:r>
            <a:r>
              <a:rPr lang="en-US" sz="2200" dirty="0" smtClean="0"/>
              <a:t>systems</a:t>
            </a:r>
          </a:p>
          <a:p>
            <a:pPr lvl="0">
              <a:spcBef>
                <a:spcPts val="1800"/>
              </a:spcBef>
            </a:pPr>
            <a:r>
              <a:rPr lang="en-US" sz="2200" dirty="0"/>
              <a:t>All employees working at </a:t>
            </a:r>
            <a:r>
              <a:rPr lang="en-US" sz="2200" dirty="0" smtClean="0"/>
              <a:t/>
            </a:r>
            <a:br>
              <a:rPr lang="en-US" sz="2200" dirty="0" smtClean="0"/>
            </a:br>
            <a:r>
              <a:rPr lang="en-US" sz="2200" dirty="0" smtClean="0"/>
              <a:t>heights </a:t>
            </a:r>
            <a:r>
              <a:rPr lang="en-US" sz="2200" dirty="0"/>
              <a:t>over 15 feet and up </a:t>
            </a:r>
            <a:r>
              <a:rPr lang="en-US" sz="2200" dirty="0" smtClean="0"/>
              <a:t/>
            </a:r>
            <a:br>
              <a:rPr lang="en-US" sz="2200" dirty="0" smtClean="0"/>
            </a:br>
            <a:r>
              <a:rPr lang="en-US" sz="2200" dirty="0" smtClean="0"/>
              <a:t>to </a:t>
            </a:r>
            <a:r>
              <a:rPr lang="en-US" sz="2200" dirty="0"/>
              <a:t>30 feet must receive fall </a:t>
            </a:r>
            <a:r>
              <a:rPr lang="en-US" sz="2200" dirty="0" smtClean="0"/>
              <a:t/>
            </a:r>
            <a:br>
              <a:rPr lang="en-US" sz="2200" dirty="0" smtClean="0"/>
            </a:br>
            <a:r>
              <a:rPr lang="en-US" sz="2200" dirty="0" smtClean="0"/>
              <a:t>hazard </a:t>
            </a:r>
            <a:r>
              <a:rPr lang="en-US" sz="2200" dirty="0"/>
              <a:t>training as required </a:t>
            </a:r>
            <a:r>
              <a:rPr lang="en-US" sz="2200" dirty="0" smtClean="0"/>
              <a:t/>
            </a:r>
            <a:br>
              <a:rPr lang="en-US" sz="2200" dirty="0" smtClean="0"/>
            </a:br>
            <a:r>
              <a:rPr lang="en-US" sz="2200" dirty="0" smtClean="0"/>
              <a:t>by OSHA</a:t>
            </a:r>
          </a:p>
          <a:p>
            <a:endParaRPr lang="en-US" sz="3000"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Fall Protection</a:t>
            </a:r>
            <a:endParaRPr lang="en-US" sz="4000" dirty="0"/>
          </a:p>
        </p:txBody>
      </p:sp>
    </p:spTree>
    <p:extLst>
      <p:ext uri="{BB962C8B-B14F-4D97-AF65-F5344CB8AC3E}">
        <p14:creationId xmlns:p14="http://schemas.microsoft.com/office/powerpoint/2010/main" val="281082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88023"/>
            <a:ext cx="91440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Pre-Installation Tasks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71008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013200" y="3093009"/>
            <a:ext cx="4959556" cy="2651876"/>
          </a:xfrm>
          <a:prstGeom prst="rect">
            <a:avLst/>
          </a:prstGeom>
        </p:spPr>
      </p:pic>
      <p:sp>
        <p:nvSpPr>
          <p:cNvPr id="3" name="Content Placeholder 2"/>
          <p:cNvSpPr>
            <a:spLocks noGrp="1"/>
          </p:cNvSpPr>
          <p:nvPr>
            <p:ph idx="1"/>
          </p:nvPr>
        </p:nvSpPr>
        <p:spPr>
          <a:xfrm>
            <a:off x="457200" y="1401625"/>
            <a:ext cx="8229600" cy="4511651"/>
          </a:xfrm>
        </p:spPr>
        <p:txBody>
          <a:bodyPr/>
          <a:lstStyle/>
          <a:p>
            <a:r>
              <a:rPr lang="en-US" sz="2200" dirty="0"/>
              <a:t>Trusses alone are </a:t>
            </a:r>
            <a:r>
              <a:rPr lang="en-US" sz="2200" dirty="0" smtClean="0"/>
              <a:t>not </a:t>
            </a:r>
            <a:r>
              <a:rPr lang="en-US" sz="2200" dirty="0"/>
              <a:t>designed to support fall protection anchors. Attach personal fall arrest systems to structural members </a:t>
            </a:r>
            <a:r>
              <a:rPr lang="en-US" sz="2200" dirty="0" smtClean="0"/>
              <a:t>capable </a:t>
            </a:r>
            <a:r>
              <a:rPr lang="en-US" sz="2200" dirty="0"/>
              <a:t>of supporting the loads.</a:t>
            </a:r>
          </a:p>
          <a:p>
            <a:pPr>
              <a:spcBef>
                <a:spcPts val="1500"/>
              </a:spcBef>
            </a:pPr>
            <a:r>
              <a:rPr lang="en-US" sz="2200" b="1" u="sng" dirty="0"/>
              <a:t>DO</a:t>
            </a:r>
            <a:r>
              <a:rPr lang="en-US" sz="2200" b="1" dirty="0"/>
              <a:t> </a:t>
            </a:r>
            <a:r>
              <a:rPr lang="en-US" sz="2200" b="1" u="sng" dirty="0"/>
              <a:t>NOT</a:t>
            </a:r>
            <a:r>
              <a:rPr lang="en-US" sz="2200" b="1" dirty="0"/>
              <a:t> </a:t>
            </a:r>
            <a:r>
              <a:rPr lang="en-US" sz="2200" dirty="0"/>
              <a:t>use a single </a:t>
            </a:r>
            <a:br>
              <a:rPr lang="en-US" sz="2200" dirty="0"/>
            </a:br>
            <a:r>
              <a:rPr lang="en-US" sz="2200" dirty="0"/>
              <a:t>truss as an anchor </a:t>
            </a:r>
            <a:br>
              <a:rPr lang="en-US" sz="2200" dirty="0"/>
            </a:br>
            <a:r>
              <a:rPr lang="en-US" sz="2200" dirty="0"/>
              <a:t>point for any type of </a:t>
            </a:r>
            <a:br>
              <a:rPr lang="en-US" sz="2200" dirty="0"/>
            </a:br>
            <a:r>
              <a:rPr lang="en-US" sz="2200" dirty="0"/>
              <a:t>personal fall arrest </a:t>
            </a:r>
            <a:br>
              <a:rPr lang="en-US" sz="2200" dirty="0"/>
            </a:br>
            <a:r>
              <a:rPr lang="en-US" sz="2200" dirty="0"/>
              <a:t>system. A falling </a:t>
            </a:r>
            <a:br>
              <a:rPr lang="en-US" sz="2200" dirty="0"/>
            </a:br>
            <a:r>
              <a:rPr lang="en-US" sz="2200" dirty="0"/>
              <a:t>worker attached to a </a:t>
            </a:r>
            <a:br>
              <a:rPr lang="en-US" sz="2200" dirty="0"/>
            </a:br>
            <a:r>
              <a:rPr lang="en-US" sz="2200" dirty="0"/>
              <a:t>single truss could </a:t>
            </a:r>
            <a:br>
              <a:rPr lang="en-US" sz="2200" dirty="0"/>
            </a:br>
            <a:r>
              <a:rPr lang="en-US" sz="2200" dirty="0"/>
              <a:t>cause all trusses to </a:t>
            </a:r>
            <a:br>
              <a:rPr lang="en-US" sz="2200" dirty="0"/>
            </a:br>
            <a:r>
              <a:rPr lang="en-US" sz="2200" dirty="0"/>
              <a:t>collapse in a domino </a:t>
            </a:r>
            <a:r>
              <a:rPr lang="en-US" sz="2200" dirty="0" smtClean="0"/>
              <a:t>effect</a:t>
            </a:r>
            <a:endParaRPr lang="en-US" dirty="0"/>
          </a:p>
          <a:p>
            <a:pPr marL="342900" lvl="2" indent="-342900"/>
            <a:endParaRPr lang="en-US" sz="2800" dirty="0" smtClean="0"/>
          </a:p>
          <a:p>
            <a:pPr marL="342900" lvl="2" indent="-342900"/>
            <a:endParaRPr lang="en-US" sz="3200" dirty="0"/>
          </a:p>
          <a:p>
            <a:endParaRPr lang="en-US"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Fall Protection</a:t>
            </a:r>
            <a:endParaRPr lang="en-US" sz="4000" dirty="0"/>
          </a:p>
        </p:txBody>
      </p:sp>
    </p:spTree>
    <p:extLst>
      <p:ext uri="{BB962C8B-B14F-4D97-AF65-F5344CB8AC3E}">
        <p14:creationId xmlns:p14="http://schemas.microsoft.com/office/powerpoint/2010/main" val="420895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64" y="1600200"/>
            <a:ext cx="8146808" cy="4525963"/>
          </a:xfrm>
        </p:spPr>
        <p:txBody>
          <a:bodyPr>
            <a:normAutofit/>
          </a:bodyPr>
          <a:lstStyle/>
          <a:p>
            <a:r>
              <a:rPr lang="en-US" sz="2400" dirty="0" smtClean="0"/>
              <a:t>Review truss documentation</a:t>
            </a:r>
          </a:p>
          <a:p>
            <a:pPr>
              <a:spcBef>
                <a:spcPts val="1200"/>
              </a:spcBef>
            </a:pPr>
            <a:r>
              <a:rPr lang="en-US" sz="2400" dirty="0" smtClean="0"/>
              <a:t>Determine order of truss installation</a:t>
            </a:r>
          </a:p>
          <a:p>
            <a:pPr>
              <a:spcBef>
                <a:spcPts val="1200"/>
              </a:spcBef>
            </a:pPr>
            <a:r>
              <a:rPr lang="en-US" sz="2400" dirty="0" smtClean="0"/>
              <a:t>Determine ground bracing method</a:t>
            </a:r>
          </a:p>
          <a:p>
            <a:pPr>
              <a:spcBef>
                <a:spcPts val="1200"/>
              </a:spcBef>
            </a:pPr>
            <a:r>
              <a:rPr lang="en-US" sz="2400" dirty="0" smtClean="0"/>
              <a:t>Determine spacing of restraint and bracing</a:t>
            </a:r>
          </a:p>
          <a:p>
            <a:pPr>
              <a:spcBef>
                <a:spcPts val="1200"/>
              </a:spcBef>
            </a:pPr>
            <a:r>
              <a:rPr lang="en-US" sz="2400" dirty="0" smtClean="0"/>
              <a:t>Conduct pre-installation meeting</a:t>
            </a:r>
            <a:endParaRPr lang="en-US" sz="2400" dirty="0"/>
          </a:p>
          <a:p>
            <a:pPr>
              <a:spcBef>
                <a:spcPts val="1200"/>
              </a:spcBef>
            </a:pPr>
            <a:r>
              <a:rPr lang="en-US" sz="2400" dirty="0" smtClean="0"/>
              <a:t>Ensure building readiness</a:t>
            </a:r>
          </a:p>
          <a:p>
            <a:pPr>
              <a:spcBef>
                <a:spcPts val="1200"/>
              </a:spcBef>
            </a:pPr>
            <a:r>
              <a:rPr lang="en-US" sz="2400" dirty="0"/>
              <a:t>Stage </a:t>
            </a:r>
            <a:r>
              <a:rPr lang="en-US" sz="2400" dirty="0" smtClean="0"/>
              <a:t>trusses</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Pre-Installation Tasks</a:t>
            </a:r>
            <a:endParaRPr lang="en-US" sz="40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7082" y="4200271"/>
            <a:ext cx="3403103" cy="2540163"/>
          </a:xfrm>
          <a:prstGeom prst="rect">
            <a:avLst/>
          </a:prstGeom>
        </p:spPr>
      </p:pic>
    </p:spTree>
    <p:extLst>
      <p:ext uri="{BB962C8B-B14F-4D97-AF65-F5344CB8AC3E}">
        <p14:creationId xmlns:p14="http://schemas.microsoft.com/office/powerpoint/2010/main" val="2415915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r>
              <a:rPr lang="en-US" sz="2600" dirty="0" smtClean="0"/>
              <a:t>Review documents provided by ISF:</a:t>
            </a:r>
          </a:p>
          <a:p>
            <a:pPr marL="800100" lvl="1">
              <a:spcBef>
                <a:spcPts val="1200"/>
              </a:spcBef>
              <a:buFont typeface="Arial" panose="020B0604020202020204" pitchFamily="34" charset="0"/>
              <a:buChar char="•"/>
            </a:pPr>
            <a:r>
              <a:rPr lang="en-US" sz="2400" dirty="0" smtClean="0"/>
              <a:t>Bill of Lading</a:t>
            </a:r>
          </a:p>
          <a:p>
            <a:pPr marL="800100" lvl="1">
              <a:spcBef>
                <a:spcPts val="900"/>
              </a:spcBef>
              <a:buFont typeface="Arial" panose="020B0604020202020204" pitchFamily="34" charset="0"/>
              <a:buChar char="•"/>
            </a:pPr>
            <a:r>
              <a:rPr lang="en-US" sz="2400" dirty="0" smtClean="0"/>
              <a:t>Truss Design Drawings</a:t>
            </a:r>
          </a:p>
          <a:p>
            <a:pPr marL="800100" lvl="1">
              <a:spcBef>
                <a:spcPts val="900"/>
              </a:spcBef>
              <a:buFont typeface="Arial" panose="020B0604020202020204" pitchFamily="34" charset="0"/>
              <a:buChar char="•"/>
            </a:pPr>
            <a:r>
              <a:rPr lang="en-US" sz="2400" dirty="0" smtClean="0"/>
              <a:t>Truss Placement Diagrams</a:t>
            </a:r>
          </a:p>
          <a:p>
            <a:pPr marL="800100" lvl="1">
              <a:spcBef>
                <a:spcPts val="900"/>
              </a:spcBef>
              <a:buFont typeface="Arial" panose="020B0604020202020204" pitchFamily="34" charset="0"/>
              <a:buChar char="•"/>
            </a:pPr>
            <a:r>
              <a:rPr lang="en-US" sz="2400" dirty="0" smtClean="0"/>
              <a:t>CFSBCSI Summary Sheets</a:t>
            </a:r>
          </a:p>
          <a:p>
            <a:pPr>
              <a:spcBef>
                <a:spcPts val="1800"/>
              </a:spcBef>
            </a:pPr>
            <a:r>
              <a:rPr lang="en-US" sz="2600" dirty="0" smtClean="0"/>
              <a:t>Promptly report any documentation issues to ISF</a:t>
            </a:r>
          </a:p>
        </p:txBody>
      </p:sp>
      <p:sp>
        <p:nvSpPr>
          <p:cNvPr id="2" name="Title 1"/>
          <p:cNvSpPr>
            <a:spLocks noGrp="1"/>
          </p:cNvSpPr>
          <p:nvPr>
            <p:ph type="title"/>
          </p:nvPr>
        </p:nvSpPr>
        <p:spPr>
          <a:xfrm>
            <a:off x="0" y="7938"/>
            <a:ext cx="9144000" cy="1143000"/>
          </a:xfrm>
        </p:spPr>
        <p:txBody>
          <a:bodyPr anchor="b">
            <a:noAutofit/>
          </a:bodyPr>
          <a:lstStyle/>
          <a:p>
            <a:r>
              <a:rPr lang="en-US" sz="4000" dirty="0" smtClean="0"/>
              <a:t>Review Truss Documentation</a:t>
            </a:r>
            <a:endParaRPr lang="en-US" sz="4000" dirty="0"/>
          </a:p>
        </p:txBody>
      </p:sp>
    </p:spTree>
    <p:extLst>
      <p:ext uri="{BB962C8B-B14F-4D97-AF65-F5344CB8AC3E}">
        <p14:creationId xmlns:p14="http://schemas.microsoft.com/office/powerpoint/2010/main" val="3154438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9185"/>
            <a:ext cx="8229600" cy="5067300"/>
          </a:xfrm>
        </p:spPr>
        <p:txBody>
          <a:bodyPr/>
          <a:lstStyle/>
          <a:p>
            <a:pPr marL="0" indent="0">
              <a:buNone/>
            </a:pPr>
            <a:r>
              <a:rPr lang="en-US" sz="2400" dirty="0" smtClean="0"/>
              <a:t>Decide which </a:t>
            </a:r>
            <a:r>
              <a:rPr lang="en-US" sz="2400" dirty="0"/>
              <a:t>end or location </a:t>
            </a:r>
            <a:r>
              <a:rPr lang="en-US" sz="2400" dirty="0" smtClean="0"/>
              <a:t>within the </a:t>
            </a:r>
            <a:r>
              <a:rPr lang="en-US" sz="2400" dirty="0"/>
              <a:t>building </a:t>
            </a:r>
            <a:r>
              <a:rPr lang="en-US" sz="2400" dirty="0" smtClean="0"/>
              <a:t>with which to start. This </a:t>
            </a:r>
            <a:r>
              <a:rPr lang="en-US" sz="2400" dirty="0"/>
              <a:t>point is critical as subsequent trusses will be attached to the first truss via lateral and diagonal </a:t>
            </a:r>
            <a:r>
              <a:rPr lang="en-US" sz="2400" dirty="0" smtClean="0"/>
              <a:t>bracing. </a:t>
            </a:r>
          </a:p>
          <a:p>
            <a:pPr marL="571500">
              <a:spcBef>
                <a:spcPts val="1500"/>
              </a:spcBef>
            </a:pPr>
            <a:r>
              <a:rPr lang="en-US" sz="2400" dirty="0" smtClean="0"/>
              <a:t>If </a:t>
            </a:r>
            <a:r>
              <a:rPr lang="en-US" sz="2400" dirty="0"/>
              <a:t>the roof is a hip style, the #1 hip girder </a:t>
            </a:r>
            <a:r>
              <a:rPr lang="en-US" sz="2400" dirty="0" smtClean="0"/>
              <a:t>is the </a:t>
            </a:r>
            <a:r>
              <a:rPr lang="en-US" sz="2400" dirty="0"/>
              <a:t>starting </a:t>
            </a:r>
            <a:r>
              <a:rPr lang="en-US" sz="2400" dirty="0" smtClean="0"/>
              <a:t>point</a:t>
            </a:r>
          </a:p>
          <a:p>
            <a:pPr marL="571500" lvl="2" indent="-256032">
              <a:spcBef>
                <a:spcPts val="1200"/>
              </a:spcBef>
              <a:buClr>
                <a:schemeClr val="accent1"/>
              </a:buClr>
              <a:buSzPct val="68000"/>
              <a:buFont typeface="Wingdings 3"/>
              <a:buChar char=""/>
            </a:pPr>
            <a:r>
              <a:rPr lang="en-US" sz="2400" dirty="0"/>
              <a:t>If there is a hip at one end of the building and a gable at the other, start truss installation at the hip-set end</a:t>
            </a:r>
          </a:p>
          <a:p>
            <a:pPr marL="571500">
              <a:spcBef>
                <a:spcPts val="1200"/>
              </a:spcBef>
            </a:pPr>
            <a:r>
              <a:rPr lang="en-US" sz="2400" dirty="0" smtClean="0"/>
              <a:t>If </a:t>
            </a:r>
            <a:r>
              <a:rPr lang="en-US" sz="2400" dirty="0"/>
              <a:t>the roof is a straight A-frame, the gable end truss is usually selected as the starting </a:t>
            </a:r>
            <a:r>
              <a:rPr lang="en-US" sz="2400" dirty="0" smtClean="0"/>
              <a:t>point</a:t>
            </a:r>
            <a:endParaRPr lang="en-US" sz="2400" dirty="0">
              <a:solidFill>
                <a:srgbClr val="FF0000"/>
              </a:solidFill>
            </a:endParaRPr>
          </a:p>
          <a:p>
            <a:endParaRPr lang="en-US" dirty="0"/>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Determine </a:t>
            </a:r>
            <a:r>
              <a:rPr lang="en-US" sz="4000" dirty="0"/>
              <a:t>Truss Installation Order </a:t>
            </a:r>
          </a:p>
        </p:txBody>
      </p:sp>
    </p:spTree>
    <p:extLst>
      <p:ext uri="{BB962C8B-B14F-4D97-AF65-F5344CB8AC3E}">
        <p14:creationId xmlns:p14="http://schemas.microsoft.com/office/powerpoint/2010/main" val="2561242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599"/>
            <a:ext cx="8369300" cy="4814047"/>
          </a:xfrm>
        </p:spPr>
        <p:txBody>
          <a:bodyPr/>
          <a:lstStyle/>
          <a:p>
            <a:r>
              <a:rPr lang="en-US" sz="2600" dirty="0" smtClean="0"/>
              <a:t>Interior vs. exterior ground bracing dictated by site conditions:</a:t>
            </a:r>
          </a:p>
          <a:p>
            <a:pPr marL="1027113" lvl="1" indent="-342900">
              <a:spcBef>
                <a:spcPts val="600"/>
              </a:spcBef>
              <a:buFont typeface="Arial" panose="020B0604020202020204" pitchFamily="34" charset="0"/>
              <a:buChar char="•"/>
            </a:pPr>
            <a:r>
              <a:rPr lang="en-US" sz="2400" dirty="0" smtClean="0"/>
              <a:t>Building height</a:t>
            </a:r>
          </a:p>
          <a:p>
            <a:pPr marL="1027113" lvl="1" indent="-342900">
              <a:spcBef>
                <a:spcPts val="300"/>
              </a:spcBef>
              <a:buFont typeface="Arial" panose="020B0604020202020204" pitchFamily="34" charset="0"/>
              <a:buChar char="•"/>
            </a:pPr>
            <a:r>
              <a:rPr lang="en-US" sz="2400" dirty="0" smtClean="0"/>
              <a:t>Ground-level conditions</a:t>
            </a:r>
          </a:p>
          <a:p>
            <a:pPr>
              <a:spcBef>
                <a:spcPts val="1200"/>
              </a:spcBef>
            </a:pPr>
            <a:r>
              <a:rPr lang="en-US" sz="2600" dirty="0"/>
              <a:t>Use exterior ground bracing whenever possible</a:t>
            </a:r>
          </a:p>
          <a:p>
            <a:pPr>
              <a:spcBef>
                <a:spcPts val="1200"/>
              </a:spcBef>
            </a:pPr>
            <a:r>
              <a:rPr lang="en-US" sz="2600" dirty="0"/>
              <a:t>Additional, interior ground </a:t>
            </a:r>
            <a:r>
              <a:rPr lang="en-US" sz="2600" dirty="0" smtClean="0"/>
              <a:t/>
            </a:r>
            <a:br>
              <a:rPr lang="en-US" sz="2600" dirty="0" smtClean="0"/>
            </a:br>
            <a:r>
              <a:rPr lang="en-US" sz="2600" dirty="0" smtClean="0"/>
              <a:t>bracing </a:t>
            </a:r>
            <a:r>
              <a:rPr lang="en-US" sz="2600" dirty="0"/>
              <a:t>placed in the </a:t>
            </a:r>
            <a:br>
              <a:rPr lang="en-US" sz="2600" dirty="0"/>
            </a:br>
            <a:r>
              <a:rPr lang="en-US" sz="2600" dirty="0"/>
              <a:t>opposite direction is </a:t>
            </a:r>
            <a:r>
              <a:rPr lang="en-US" sz="2600" dirty="0" smtClean="0"/>
              <a:t/>
            </a:r>
            <a:br>
              <a:rPr lang="en-US" sz="2600" dirty="0" smtClean="0"/>
            </a:br>
            <a:r>
              <a:rPr lang="en-US" sz="2600" dirty="0" smtClean="0"/>
              <a:t>also recommended</a:t>
            </a:r>
            <a:endParaRPr lang="en-US" sz="2600" dirty="0"/>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Determine Ground Bracing</a:t>
            </a:r>
            <a:endParaRPr lang="en-US" sz="4000" dirty="0"/>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193613" y="4054623"/>
            <a:ext cx="3787468" cy="2621507"/>
          </a:xfrm>
          <a:prstGeom prst="rect">
            <a:avLst/>
          </a:prstGeom>
          <a:ln w="15875">
            <a:noFill/>
          </a:ln>
          <a:effectLst/>
        </p:spPr>
      </p:pic>
    </p:spTree>
    <p:extLst>
      <p:ext uri="{BB962C8B-B14F-4D97-AF65-F5344CB8AC3E}">
        <p14:creationId xmlns:p14="http://schemas.microsoft.com/office/powerpoint/2010/main" val="108282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4705"/>
            <a:ext cx="8369300" cy="2788024"/>
          </a:xfrm>
        </p:spPr>
        <p:txBody>
          <a:bodyPr/>
          <a:lstStyle/>
          <a:p>
            <a:r>
              <a:rPr lang="en-US" sz="2400" dirty="0" smtClean="0"/>
              <a:t>Use interior ground bracing </a:t>
            </a:r>
            <a:r>
              <a:rPr lang="en-US" sz="2400" dirty="0"/>
              <a:t>i</a:t>
            </a:r>
            <a:r>
              <a:rPr lang="en-US" sz="2400" dirty="0" smtClean="0"/>
              <a:t>f ground level is too far from truss for exterior bracing</a:t>
            </a:r>
          </a:p>
          <a:p>
            <a:pPr>
              <a:spcBef>
                <a:spcPts val="1200"/>
              </a:spcBef>
            </a:pPr>
            <a:r>
              <a:rPr lang="en-US" sz="2400" dirty="0" smtClean="0"/>
              <a:t>Two types of interior ground bracing:</a:t>
            </a:r>
            <a:endParaRPr lang="en-US" sz="2400" strike="sngStrike" dirty="0" smtClean="0">
              <a:solidFill>
                <a:srgbClr val="FF0000"/>
              </a:solidFill>
            </a:endParaRPr>
          </a:p>
          <a:p>
            <a:pPr marL="800100" lvl="1">
              <a:spcBef>
                <a:spcPts val="600"/>
              </a:spcBef>
              <a:buFont typeface="Arial" panose="020B0604020202020204" pitchFamily="34" charset="0"/>
              <a:buChar char="•"/>
            </a:pPr>
            <a:r>
              <a:rPr lang="en-US" sz="2400" dirty="0" smtClean="0"/>
              <a:t>Top of wall and back to floor below</a:t>
            </a:r>
          </a:p>
          <a:p>
            <a:pPr marL="800100" lvl="1">
              <a:spcBef>
                <a:spcPts val="600"/>
              </a:spcBef>
              <a:buFont typeface="Arial" panose="020B0604020202020204" pitchFamily="34" charset="0"/>
              <a:buChar char="•"/>
            </a:pPr>
            <a:r>
              <a:rPr lang="en-US" sz="2400" dirty="0" smtClean="0"/>
              <a:t>Standard</a:t>
            </a:r>
          </a:p>
          <a:p>
            <a:endParaRPr lang="en-US" sz="3000" dirty="0" smtClean="0"/>
          </a:p>
          <a:p>
            <a:endParaRPr lang="en-US" sz="3000" dirty="0"/>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Determine Ground Bracing</a:t>
            </a:r>
            <a:endParaRPr lang="en-US" sz="4000" dirty="0"/>
          </a:p>
        </p:txBody>
      </p:sp>
      <p:grpSp>
        <p:nvGrpSpPr>
          <p:cNvPr id="8" name="Group 7"/>
          <p:cNvGrpSpPr/>
          <p:nvPr/>
        </p:nvGrpSpPr>
        <p:grpSpPr>
          <a:xfrm>
            <a:off x="4247964" y="3720789"/>
            <a:ext cx="4716524" cy="2394411"/>
            <a:chOff x="-36942" y="3926538"/>
            <a:chExt cx="4716524" cy="2394411"/>
          </a:xfrm>
        </p:grpSpPr>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90324" y="3926538"/>
              <a:ext cx="4289258" cy="2332754"/>
            </a:xfrm>
            <a:prstGeom prst="rect">
              <a:avLst/>
            </a:prstGeom>
            <a:ln w="15875">
              <a:noFill/>
            </a:ln>
            <a:effectLst/>
          </p:spPr>
        </p:pic>
        <p:sp>
          <p:nvSpPr>
            <p:cNvPr id="5" name="TextBox 4"/>
            <p:cNvSpPr txBox="1"/>
            <p:nvPr/>
          </p:nvSpPr>
          <p:spPr>
            <a:xfrm>
              <a:off x="-36942" y="5951617"/>
              <a:ext cx="4320988" cy="369332"/>
            </a:xfrm>
            <a:prstGeom prst="rect">
              <a:avLst/>
            </a:prstGeom>
            <a:noFill/>
          </p:spPr>
          <p:txBody>
            <a:bodyPr wrap="square" rtlCol="0">
              <a:spAutoFit/>
            </a:bodyPr>
            <a:lstStyle/>
            <a:p>
              <a:pPr algn="ctr"/>
              <a:r>
                <a:rPr lang="en-US" dirty="0" smtClean="0"/>
                <a:t>Top of Wall</a:t>
              </a:r>
              <a:endParaRPr lang="en-US" dirty="0"/>
            </a:p>
          </p:txBody>
        </p:sp>
      </p:grpSp>
      <p:grpSp>
        <p:nvGrpSpPr>
          <p:cNvPr id="9" name="Group 8"/>
          <p:cNvGrpSpPr/>
          <p:nvPr/>
        </p:nvGrpSpPr>
        <p:grpSpPr>
          <a:xfrm>
            <a:off x="215516" y="3612898"/>
            <a:ext cx="4032594" cy="2489690"/>
            <a:chOff x="4492842" y="3957055"/>
            <a:chExt cx="4032594" cy="2489690"/>
          </a:xfrm>
        </p:grpSpPr>
        <p:pic>
          <p:nvPicPr>
            <p:cNvPr id="4" name="Picture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159326" y="3957055"/>
              <a:ext cx="3366110" cy="2354892"/>
            </a:xfrm>
            <a:prstGeom prst="rect">
              <a:avLst/>
            </a:prstGeom>
            <a:ln w="15875">
              <a:noFill/>
            </a:ln>
            <a:effectLst/>
          </p:spPr>
        </p:pic>
        <p:sp>
          <p:nvSpPr>
            <p:cNvPr id="7" name="TextBox 6"/>
            <p:cNvSpPr txBox="1"/>
            <p:nvPr/>
          </p:nvSpPr>
          <p:spPr>
            <a:xfrm>
              <a:off x="4492842" y="6077413"/>
              <a:ext cx="3397622" cy="369332"/>
            </a:xfrm>
            <a:prstGeom prst="rect">
              <a:avLst/>
            </a:prstGeom>
            <a:noFill/>
          </p:spPr>
          <p:txBody>
            <a:bodyPr wrap="square" rtlCol="0">
              <a:spAutoFit/>
            </a:bodyPr>
            <a:lstStyle/>
            <a:p>
              <a:pPr algn="ctr"/>
              <a:r>
                <a:rPr lang="en-US" dirty="0" smtClean="0"/>
                <a:t>Standard</a:t>
              </a:r>
              <a:endParaRPr lang="en-US" dirty="0"/>
            </a:p>
          </p:txBody>
        </p:sp>
      </p:grpSp>
    </p:spTree>
    <p:extLst>
      <p:ext uri="{BB962C8B-B14F-4D97-AF65-F5344CB8AC3E}">
        <p14:creationId xmlns:p14="http://schemas.microsoft.com/office/powerpoint/2010/main" val="1058828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8819"/>
            <a:ext cx="8229600" cy="4544905"/>
          </a:xfrm>
        </p:spPr>
        <p:txBody>
          <a:bodyPr>
            <a:normAutofit/>
          </a:bodyPr>
          <a:lstStyle/>
          <a:p>
            <a:r>
              <a:rPr lang="en-US" sz="2400" dirty="0"/>
              <a:t>Ground brace locations </a:t>
            </a:r>
            <a:r>
              <a:rPr lang="en-US" sz="2400" dirty="0" smtClean="0"/>
              <a:t/>
            </a:r>
            <a:br>
              <a:rPr lang="en-US" sz="2400" dirty="0" smtClean="0"/>
            </a:br>
            <a:r>
              <a:rPr lang="en-US" sz="2400" dirty="0" smtClean="0"/>
              <a:t>are determined </a:t>
            </a:r>
            <a:r>
              <a:rPr lang="en-US" sz="2400" dirty="0"/>
              <a:t>by </a:t>
            </a:r>
            <a:br>
              <a:rPr lang="en-US" sz="2400" dirty="0"/>
            </a:br>
            <a:r>
              <a:rPr lang="en-US" sz="2400" dirty="0"/>
              <a:t>TCILR </a:t>
            </a:r>
            <a:r>
              <a:rPr lang="en-US" sz="2400" dirty="0" smtClean="0"/>
              <a:t>requirements</a:t>
            </a:r>
            <a:endParaRPr lang="en-US" sz="2400" dirty="0"/>
          </a:p>
          <a:p>
            <a:pPr>
              <a:spcBef>
                <a:spcPts val="1800"/>
              </a:spcBef>
            </a:pPr>
            <a:r>
              <a:rPr lang="en-US" sz="2400" dirty="0" smtClean="0"/>
              <a:t>Ground </a:t>
            </a:r>
            <a:r>
              <a:rPr lang="en-US" sz="2400" dirty="0"/>
              <a:t>bracing </a:t>
            </a:r>
            <a:r>
              <a:rPr lang="en-US" sz="2400" dirty="0" smtClean="0"/>
              <a:t>must </a:t>
            </a:r>
            <a:br>
              <a:rPr lang="en-US" sz="2400" dirty="0" smtClean="0"/>
            </a:br>
            <a:r>
              <a:rPr lang="en-US" sz="2400" dirty="0" smtClean="0"/>
              <a:t>be restrained and </a:t>
            </a:r>
            <a:br>
              <a:rPr lang="en-US" sz="2400" dirty="0" smtClean="0"/>
            </a:br>
            <a:r>
              <a:rPr lang="en-US" sz="2400" dirty="0" smtClean="0"/>
              <a:t>braced to </a:t>
            </a:r>
            <a:r>
              <a:rPr lang="en-US" sz="2400" dirty="0"/>
              <a:t>prevent </a:t>
            </a:r>
            <a:r>
              <a:rPr lang="en-US" sz="2400" dirty="0" smtClean="0"/>
              <a:t/>
            </a:r>
            <a:br>
              <a:rPr lang="en-US" sz="2400" dirty="0" smtClean="0"/>
            </a:br>
            <a:r>
              <a:rPr lang="en-US" sz="2400" dirty="0" smtClean="0"/>
              <a:t>buckling</a:t>
            </a:r>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Determine Ground Bracing</a:t>
            </a:r>
            <a:endParaRPr lang="en-US" sz="4000"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581095" y="1880828"/>
            <a:ext cx="4419397" cy="4483796"/>
          </a:xfrm>
          <a:prstGeom prst="rect">
            <a:avLst/>
          </a:prstGeom>
          <a:ln w="15875">
            <a:noFill/>
          </a:ln>
          <a:effectLst/>
        </p:spPr>
      </p:pic>
    </p:spTree>
    <p:extLst>
      <p:ext uri="{BB962C8B-B14F-4D97-AF65-F5344CB8AC3E}">
        <p14:creationId xmlns:p14="http://schemas.microsoft.com/office/powerpoint/2010/main" val="247038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497" y="4265765"/>
            <a:ext cx="3707999" cy="2475603"/>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457200" y="1479170"/>
            <a:ext cx="8229600" cy="5038168"/>
          </a:xfrm>
        </p:spPr>
        <p:txBody>
          <a:bodyPr>
            <a:normAutofit/>
          </a:bodyPr>
          <a:lstStyle/>
          <a:p>
            <a:pPr marL="0" indent="0">
              <a:buNone/>
              <a:tabLst>
                <a:tab pos="2857500" algn="l"/>
              </a:tabLst>
            </a:pPr>
            <a:r>
              <a:rPr lang="en-US" sz="2400" dirty="0" smtClean="0"/>
              <a:t>Prior to installation, the contractor should hold a </a:t>
            </a:r>
            <a:r>
              <a:rPr lang="en-US" sz="2400" dirty="0"/>
              <a:t>safety and planning meeting with the installation crew and crane operator </a:t>
            </a:r>
            <a:r>
              <a:rPr lang="en-US" sz="2400" dirty="0" smtClean="0"/>
              <a:t>in order to:</a:t>
            </a:r>
          </a:p>
          <a:p>
            <a:pPr lvl="1">
              <a:spcBef>
                <a:spcPts val="900"/>
              </a:spcBef>
              <a:buFont typeface="Arial" panose="020B0604020202020204" pitchFamily="34" charset="0"/>
              <a:buChar char="•"/>
              <a:tabLst>
                <a:tab pos="2857500" algn="l"/>
              </a:tabLst>
            </a:pPr>
            <a:r>
              <a:rPr lang="en-US" sz="2200" dirty="0" smtClean="0"/>
              <a:t>Review construction documents</a:t>
            </a:r>
          </a:p>
          <a:p>
            <a:pPr lvl="1">
              <a:spcBef>
                <a:spcPts val="900"/>
              </a:spcBef>
              <a:buFont typeface="Arial" panose="020B0604020202020204" pitchFamily="34" charset="0"/>
              <a:buChar char="•"/>
              <a:tabLst>
                <a:tab pos="2857500" algn="l"/>
              </a:tabLst>
            </a:pPr>
            <a:r>
              <a:rPr lang="en-US" sz="2200" dirty="0" smtClean="0"/>
              <a:t>Review site-specific conditions</a:t>
            </a:r>
          </a:p>
          <a:p>
            <a:pPr lvl="1">
              <a:spcBef>
                <a:spcPts val="900"/>
              </a:spcBef>
              <a:buFont typeface="Arial" panose="020B0604020202020204" pitchFamily="34" charset="0"/>
              <a:buChar char="•"/>
              <a:tabLst>
                <a:tab pos="2857500" algn="l"/>
              </a:tabLst>
            </a:pPr>
            <a:r>
              <a:rPr lang="en-US" sz="2200" dirty="0" smtClean="0"/>
              <a:t>Review temporary and permanent restraint/bracing </a:t>
            </a:r>
            <a:br>
              <a:rPr lang="en-US" sz="2200" dirty="0" smtClean="0"/>
            </a:br>
            <a:r>
              <a:rPr lang="en-US" sz="2200" dirty="0" smtClean="0"/>
              <a:t>requirements</a:t>
            </a:r>
          </a:p>
          <a:p>
            <a:pPr lvl="1">
              <a:spcBef>
                <a:spcPts val="900"/>
              </a:spcBef>
              <a:buFont typeface="Arial" panose="020B0604020202020204" pitchFamily="34" charset="0"/>
              <a:buChar char="•"/>
              <a:tabLst>
                <a:tab pos="2857500" algn="l"/>
              </a:tabLst>
            </a:pPr>
            <a:r>
              <a:rPr lang="en-US" sz="2200" dirty="0" smtClean="0"/>
              <a:t>Ensure that crew </a:t>
            </a:r>
            <a:r>
              <a:rPr lang="en-US" sz="2200" dirty="0"/>
              <a:t>members </a:t>
            </a:r>
            <a:r>
              <a:rPr lang="en-US" sz="2200" dirty="0" smtClean="0"/>
              <a:t/>
            </a:r>
            <a:br>
              <a:rPr lang="en-US" sz="2200" dirty="0" smtClean="0"/>
            </a:br>
            <a:r>
              <a:rPr lang="en-US" sz="2200" dirty="0" smtClean="0"/>
              <a:t>understand installation roles </a:t>
            </a:r>
            <a:br>
              <a:rPr lang="en-US" sz="2200" dirty="0" smtClean="0"/>
            </a:br>
            <a:r>
              <a:rPr lang="en-US" sz="2200" dirty="0" smtClean="0"/>
              <a:t>and responsibilities</a:t>
            </a:r>
            <a:endParaRPr lang="en-US" sz="2200" dirty="0"/>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Conduct Pre-Installation Meeting</a:t>
            </a:r>
            <a:endParaRPr lang="en-US" sz="4000" dirty="0"/>
          </a:p>
        </p:txBody>
      </p:sp>
    </p:spTree>
    <p:extLst>
      <p:ext uri="{BB962C8B-B14F-4D97-AF65-F5344CB8AC3E}">
        <p14:creationId xmlns:p14="http://schemas.microsoft.com/office/powerpoint/2010/main" val="289649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1143000"/>
          </a:xfrm>
        </p:spPr>
        <p:txBody>
          <a:bodyPr anchor="b">
            <a:normAutofit/>
          </a:bodyPr>
          <a:lstStyle/>
          <a:p>
            <a:r>
              <a:rPr lang="en-US" sz="4000" dirty="0" smtClean="0"/>
              <a:t>Table of Contents</a:t>
            </a:r>
            <a:endParaRPr lang="en-US" sz="4000" dirty="0"/>
          </a:p>
        </p:txBody>
      </p:sp>
      <p:graphicFrame>
        <p:nvGraphicFramePr>
          <p:cNvPr id="28" name="Table 27"/>
          <p:cNvGraphicFramePr>
            <a:graphicFrameLocks noGrp="1"/>
          </p:cNvGraphicFramePr>
          <p:nvPr>
            <p:extLst>
              <p:ext uri="{D42A27DB-BD31-4B8C-83A1-F6EECF244321}">
                <p14:modId xmlns:p14="http://schemas.microsoft.com/office/powerpoint/2010/main" val="357196261"/>
              </p:ext>
            </p:extLst>
          </p:nvPr>
        </p:nvGraphicFramePr>
        <p:xfrm>
          <a:off x="1439652" y="1507780"/>
          <a:ext cx="6372708" cy="4369496"/>
        </p:xfrm>
        <a:graphic>
          <a:graphicData uri="http://schemas.openxmlformats.org/drawingml/2006/table">
            <a:tbl>
              <a:tblPr firstRow="1" bandRow="1">
                <a:tableStyleId>{5C22544A-7EE6-4342-B048-85BDC9FD1C3A}</a:tableStyleId>
              </a:tblPr>
              <a:tblGrid>
                <a:gridCol w="5472608"/>
                <a:gridCol w="900100"/>
              </a:tblGrid>
              <a:tr h="443777">
                <a:tc>
                  <a:txBody>
                    <a:bodyPr/>
                    <a:lstStyle/>
                    <a:p>
                      <a:r>
                        <a:rPr lang="en-US" sz="2000" b="0" dirty="0" smtClean="0">
                          <a:solidFill>
                            <a:schemeClr val="tx1"/>
                          </a:solidFill>
                        </a:rPr>
                        <a:t>Unloading, Inspecting &amp; Storing Trusses…</a:t>
                      </a:r>
                      <a:endParaRPr lang="en-US" sz="2000" dirty="0"/>
                    </a:p>
                  </a:txBody>
                  <a:tcPr>
                    <a:noFill/>
                  </a:tcPr>
                </a:tc>
                <a:tc>
                  <a:txBody>
                    <a:bodyPr/>
                    <a:lstStyle/>
                    <a:p>
                      <a:pPr algn="l"/>
                      <a:r>
                        <a:rPr lang="en-US" b="0" dirty="0" smtClean="0">
                          <a:solidFill>
                            <a:schemeClr val="tx1"/>
                          </a:solidFill>
                        </a:rPr>
                        <a:t>5</a:t>
                      </a:r>
                      <a:endParaRPr lang="en-US" b="0" dirty="0">
                        <a:solidFill>
                          <a:schemeClr val="tx1"/>
                        </a:solidFill>
                      </a:endParaRPr>
                    </a:p>
                  </a:txBody>
                  <a:tcPr>
                    <a:noFill/>
                  </a:tcPr>
                </a:tc>
              </a:tr>
              <a:tr h="443777">
                <a:tc>
                  <a:txBody>
                    <a:bodyPr/>
                    <a:lstStyle/>
                    <a:p>
                      <a:r>
                        <a:rPr lang="en-US" sz="2000" dirty="0" smtClean="0"/>
                        <a:t>Pre-Installation Tasks…………………………</a:t>
                      </a:r>
                      <a:endParaRPr lang="en-US" sz="2000" dirty="0"/>
                    </a:p>
                  </a:txBody>
                  <a:tcPr>
                    <a:noFill/>
                  </a:tcPr>
                </a:tc>
                <a:tc>
                  <a:txBody>
                    <a:bodyPr/>
                    <a:lstStyle/>
                    <a:p>
                      <a:pPr algn="l"/>
                      <a:r>
                        <a:rPr lang="en-US" b="0" dirty="0" smtClean="0">
                          <a:solidFill>
                            <a:schemeClr val="tx1"/>
                          </a:solidFill>
                        </a:rPr>
                        <a:t>12</a:t>
                      </a:r>
                      <a:endParaRPr lang="en-US" b="0" dirty="0">
                        <a:solidFill>
                          <a:schemeClr val="tx1"/>
                        </a:solidFill>
                      </a:endParaRPr>
                    </a:p>
                  </a:txBody>
                  <a:tcPr>
                    <a:noFill/>
                  </a:tcPr>
                </a:tc>
              </a:tr>
              <a:tr h="443777">
                <a:tc>
                  <a:txBody>
                    <a:bodyPr/>
                    <a:lstStyle/>
                    <a:p>
                      <a:r>
                        <a:rPr lang="en-US" sz="2000" dirty="0" smtClean="0"/>
                        <a:t>Truss Installation Basics………………………</a:t>
                      </a:r>
                      <a:endParaRPr lang="en-US" sz="2000" dirty="0"/>
                    </a:p>
                  </a:txBody>
                  <a:tcPr>
                    <a:noFill/>
                  </a:tcPr>
                </a:tc>
                <a:tc>
                  <a:txBody>
                    <a:bodyPr/>
                    <a:lstStyle/>
                    <a:p>
                      <a:pPr algn="l"/>
                      <a:r>
                        <a:rPr lang="en-US" b="0" dirty="0" smtClean="0">
                          <a:solidFill>
                            <a:schemeClr val="tx1"/>
                          </a:solidFill>
                        </a:rPr>
                        <a:t>23</a:t>
                      </a:r>
                      <a:endParaRPr lang="en-US" b="0" dirty="0">
                        <a:solidFill>
                          <a:schemeClr val="tx1"/>
                        </a:solidFill>
                      </a:endParaRPr>
                    </a:p>
                  </a:txBody>
                  <a:tcPr>
                    <a:noFill/>
                  </a:tcPr>
                </a:tc>
              </a:tr>
              <a:tr h="443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Lateral Restraint and Diagonal Bracing……</a:t>
                      </a:r>
                    </a:p>
                  </a:txBody>
                  <a:tcPr>
                    <a:noFill/>
                  </a:tcPr>
                </a:tc>
                <a:tc>
                  <a:txBody>
                    <a:bodyPr/>
                    <a:lstStyle/>
                    <a:p>
                      <a:pPr algn="l"/>
                      <a:r>
                        <a:rPr lang="en-US" b="0" dirty="0" smtClean="0">
                          <a:solidFill>
                            <a:schemeClr val="tx1"/>
                          </a:solidFill>
                        </a:rPr>
                        <a:t>36</a:t>
                      </a:r>
                      <a:endParaRPr lang="en-US" b="0" dirty="0">
                        <a:solidFill>
                          <a:schemeClr val="tx1"/>
                        </a:solidFill>
                      </a:endParaRPr>
                    </a:p>
                  </a:txBody>
                  <a:tcPr>
                    <a:noFill/>
                  </a:tcPr>
                </a:tc>
              </a:tr>
              <a:tr h="409640">
                <a:tc>
                  <a:txBody>
                    <a:bodyPr/>
                    <a:lstStyle/>
                    <a:p>
                      <a:pPr marL="341313" lvl="1" indent="0"/>
                      <a:r>
                        <a:rPr lang="en-US" sz="1800" dirty="0" smtClean="0"/>
                        <a:t>Temporary</a:t>
                      </a:r>
                      <a:r>
                        <a:rPr lang="en-US" sz="1800" baseline="0" dirty="0" smtClean="0"/>
                        <a:t> Restraint and Bracing…………</a:t>
                      </a:r>
                      <a:endParaRPr lang="en-US" sz="1800" dirty="0"/>
                    </a:p>
                  </a:txBody>
                  <a:tcPr>
                    <a:noFill/>
                  </a:tcPr>
                </a:tc>
                <a:tc>
                  <a:txBody>
                    <a:bodyPr/>
                    <a:lstStyle/>
                    <a:p>
                      <a:pPr algn="l"/>
                      <a:r>
                        <a:rPr lang="en-US" b="0" dirty="0" smtClean="0">
                          <a:solidFill>
                            <a:schemeClr val="tx1"/>
                          </a:solidFill>
                        </a:rPr>
                        <a:t>42</a:t>
                      </a:r>
                      <a:endParaRPr lang="en-US" b="0" dirty="0">
                        <a:solidFill>
                          <a:schemeClr val="tx1"/>
                        </a:solidFill>
                      </a:endParaRPr>
                    </a:p>
                  </a:txBody>
                  <a:tcPr>
                    <a:noFill/>
                  </a:tcPr>
                </a:tc>
              </a:tr>
              <a:tr h="409640">
                <a:tc>
                  <a:txBody>
                    <a:bodyPr/>
                    <a:lstStyle/>
                    <a:p>
                      <a:pPr marL="341313" lvl="1" indent="0"/>
                      <a:r>
                        <a:rPr lang="en-US" sz="1800" dirty="0" smtClean="0"/>
                        <a:t>Permanent </a:t>
                      </a:r>
                      <a:r>
                        <a:rPr lang="en-US" sz="1800" baseline="0" dirty="0" smtClean="0"/>
                        <a:t>Restraint and Bracing…………</a:t>
                      </a:r>
                      <a:endParaRPr lang="en-US" sz="1800" dirty="0"/>
                    </a:p>
                  </a:txBody>
                  <a:tcPr>
                    <a:noFill/>
                  </a:tcPr>
                </a:tc>
                <a:tc>
                  <a:txBody>
                    <a:bodyPr/>
                    <a:lstStyle/>
                    <a:p>
                      <a:pPr algn="l"/>
                      <a:r>
                        <a:rPr lang="en-US" b="0" dirty="0" smtClean="0">
                          <a:solidFill>
                            <a:schemeClr val="tx1"/>
                          </a:solidFill>
                        </a:rPr>
                        <a:t>55</a:t>
                      </a:r>
                      <a:endParaRPr lang="en-US" b="0" dirty="0">
                        <a:solidFill>
                          <a:schemeClr val="tx1"/>
                        </a:solidFill>
                      </a:endParaRPr>
                    </a:p>
                  </a:txBody>
                  <a:tcPr>
                    <a:noFill/>
                  </a:tcPr>
                </a:tc>
              </a:tr>
              <a:tr h="443777">
                <a:tc>
                  <a:txBody>
                    <a:bodyPr/>
                    <a:lstStyle/>
                    <a:p>
                      <a:r>
                        <a:rPr lang="en-US" sz="2000" dirty="0" smtClean="0"/>
                        <a:t>Installing</a:t>
                      </a:r>
                      <a:r>
                        <a:rPr lang="en-US" sz="2000" baseline="0" dirty="0" smtClean="0"/>
                        <a:t> Hip Sets………………………………</a:t>
                      </a:r>
                      <a:endParaRPr lang="en-US" sz="2000" dirty="0"/>
                    </a:p>
                  </a:txBody>
                  <a:tcPr>
                    <a:noFill/>
                  </a:tcPr>
                </a:tc>
                <a:tc>
                  <a:txBody>
                    <a:bodyPr/>
                    <a:lstStyle/>
                    <a:p>
                      <a:pPr algn="l"/>
                      <a:r>
                        <a:rPr lang="en-US" b="0" dirty="0" smtClean="0">
                          <a:solidFill>
                            <a:schemeClr val="tx1"/>
                          </a:solidFill>
                        </a:rPr>
                        <a:t>78</a:t>
                      </a:r>
                      <a:endParaRPr lang="en-US" b="0" dirty="0">
                        <a:solidFill>
                          <a:schemeClr val="tx1"/>
                        </a:solidFill>
                      </a:endParaRPr>
                    </a:p>
                  </a:txBody>
                  <a:tcPr>
                    <a:noFill/>
                  </a:tcPr>
                </a:tc>
              </a:tr>
              <a:tr h="443777">
                <a:tc>
                  <a:txBody>
                    <a:bodyPr/>
                    <a:lstStyle/>
                    <a:p>
                      <a:r>
                        <a:rPr lang="en-US" sz="2000" dirty="0" smtClean="0"/>
                        <a:t>Installing Piggyback Trusses…………………</a:t>
                      </a:r>
                      <a:endParaRPr lang="en-US" sz="2000" dirty="0"/>
                    </a:p>
                  </a:txBody>
                  <a:tcPr>
                    <a:noFill/>
                  </a:tcPr>
                </a:tc>
                <a:tc>
                  <a:txBody>
                    <a:bodyPr/>
                    <a:lstStyle/>
                    <a:p>
                      <a:pPr algn="l"/>
                      <a:r>
                        <a:rPr lang="en-US" b="0" dirty="0" smtClean="0">
                          <a:solidFill>
                            <a:schemeClr val="tx1"/>
                          </a:solidFill>
                        </a:rPr>
                        <a:t>84</a:t>
                      </a:r>
                      <a:endParaRPr lang="en-US" b="0" dirty="0">
                        <a:solidFill>
                          <a:schemeClr val="tx1"/>
                        </a:solidFill>
                      </a:endParaRPr>
                    </a:p>
                  </a:txBody>
                  <a:tcPr>
                    <a:noFill/>
                  </a:tcPr>
                </a:tc>
              </a:tr>
              <a:tr h="443777">
                <a:tc>
                  <a:txBody>
                    <a:bodyPr/>
                    <a:lstStyle/>
                    <a:p>
                      <a:r>
                        <a:rPr lang="en-US" sz="2000" dirty="0" smtClean="0"/>
                        <a:t>Installing Valley Sets…………………………..</a:t>
                      </a:r>
                      <a:endParaRPr lang="en-US" sz="2000" dirty="0"/>
                    </a:p>
                  </a:txBody>
                  <a:tcPr>
                    <a:noFill/>
                  </a:tcPr>
                </a:tc>
                <a:tc>
                  <a:txBody>
                    <a:bodyPr/>
                    <a:lstStyle/>
                    <a:p>
                      <a:pPr algn="l"/>
                      <a:r>
                        <a:rPr lang="en-US" b="0" dirty="0" smtClean="0">
                          <a:solidFill>
                            <a:schemeClr val="tx1"/>
                          </a:solidFill>
                        </a:rPr>
                        <a:t>89</a:t>
                      </a:r>
                      <a:endParaRPr lang="en-US" b="0" dirty="0">
                        <a:solidFill>
                          <a:schemeClr val="tx1"/>
                        </a:solidFill>
                      </a:endParaRPr>
                    </a:p>
                  </a:txBody>
                  <a:tcPr>
                    <a:noFill/>
                  </a:tcPr>
                </a:tc>
              </a:tr>
              <a:tr h="443777">
                <a:tc>
                  <a:txBody>
                    <a:bodyPr/>
                    <a:lstStyle/>
                    <a:p>
                      <a:r>
                        <a:rPr lang="en-US" sz="2000" dirty="0" smtClean="0"/>
                        <a:t>Installing Parallel Chord Trusses……………</a:t>
                      </a:r>
                      <a:endParaRPr lang="en-US" sz="2000" dirty="0"/>
                    </a:p>
                  </a:txBody>
                  <a:tcPr>
                    <a:noFill/>
                  </a:tcPr>
                </a:tc>
                <a:tc>
                  <a:txBody>
                    <a:bodyPr/>
                    <a:lstStyle/>
                    <a:p>
                      <a:pPr algn="l"/>
                      <a:r>
                        <a:rPr lang="en-US" b="0" dirty="0" smtClean="0">
                          <a:solidFill>
                            <a:schemeClr val="tx1"/>
                          </a:solidFill>
                        </a:rPr>
                        <a:t>94</a:t>
                      </a:r>
                      <a:endParaRPr lang="en-US" b="0" dirty="0">
                        <a:solidFill>
                          <a:schemeClr val="tx1"/>
                        </a:solidFill>
                      </a:endParaRPr>
                    </a:p>
                  </a:txBody>
                  <a:tcPr>
                    <a:noFill/>
                  </a:tcPr>
                </a:tc>
              </a:tr>
            </a:tbl>
          </a:graphicData>
        </a:graphic>
      </p:graphicFrame>
    </p:spTree>
    <p:extLst>
      <p:ext uri="{BB962C8B-B14F-4D97-AF65-F5344CB8AC3E}">
        <p14:creationId xmlns:p14="http://schemas.microsoft.com/office/powerpoint/2010/main" val="1731719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373905" y="4612611"/>
            <a:ext cx="2654414" cy="2173670"/>
          </a:xfrm>
          <a:prstGeom prst="rect">
            <a:avLst/>
          </a:prstGeom>
        </p:spPr>
      </p:pic>
      <p:sp>
        <p:nvSpPr>
          <p:cNvPr id="3" name="Content Placeholder 2"/>
          <p:cNvSpPr>
            <a:spLocks noGrp="1"/>
          </p:cNvSpPr>
          <p:nvPr>
            <p:ph idx="1"/>
          </p:nvPr>
        </p:nvSpPr>
        <p:spPr>
          <a:xfrm>
            <a:off x="457200" y="1700808"/>
            <a:ext cx="8229600" cy="4306483"/>
          </a:xfrm>
        </p:spPr>
        <p:txBody>
          <a:bodyPr>
            <a:normAutofit/>
          </a:bodyPr>
          <a:lstStyle/>
          <a:p>
            <a:pPr>
              <a:spcBef>
                <a:spcPts val="1800"/>
              </a:spcBef>
            </a:pPr>
            <a:r>
              <a:rPr lang="en-US" sz="2400" dirty="0" smtClean="0"/>
              <a:t>Are the structure’s “as built” dimensions the same as those in construction documents?</a:t>
            </a:r>
          </a:p>
          <a:p>
            <a:pPr>
              <a:spcBef>
                <a:spcPts val="1800"/>
              </a:spcBef>
            </a:pPr>
            <a:r>
              <a:rPr lang="en-US" sz="2400" dirty="0" smtClean="0"/>
              <a:t>Are all load bearing supports plumb, level, and properly braced? </a:t>
            </a:r>
            <a:r>
              <a:rPr lang="en-US" sz="2400" dirty="0"/>
              <a:t>Are they straight along their length and parallel where they should be?</a:t>
            </a:r>
          </a:p>
          <a:p>
            <a:pPr>
              <a:spcBef>
                <a:spcPts val="1800"/>
              </a:spcBef>
            </a:pPr>
            <a:r>
              <a:rPr lang="en-US" sz="2400" dirty="0" smtClean="0"/>
              <a:t>Are the tops of all load bearing supports </a:t>
            </a:r>
            <a:br>
              <a:rPr lang="en-US" sz="2400" dirty="0" smtClean="0"/>
            </a:br>
            <a:r>
              <a:rPr lang="en-US" sz="2400" dirty="0" smtClean="0"/>
              <a:t>at the correct elevation?</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Ensure Building Readiness</a:t>
            </a:r>
            <a:endParaRPr lang="en-US" sz="4000" dirty="0"/>
          </a:p>
        </p:txBody>
      </p:sp>
    </p:spTree>
    <p:extLst>
      <p:ext uri="{BB962C8B-B14F-4D97-AF65-F5344CB8AC3E}">
        <p14:creationId xmlns:p14="http://schemas.microsoft.com/office/powerpoint/2010/main" val="84804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162467"/>
          </a:xfrm>
        </p:spPr>
        <p:txBody>
          <a:bodyPr>
            <a:normAutofit/>
          </a:bodyPr>
          <a:lstStyle/>
          <a:p>
            <a:pPr>
              <a:spcBef>
                <a:spcPts val="1800"/>
              </a:spcBef>
            </a:pPr>
            <a:r>
              <a:rPr lang="en-US" sz="2400" dirty="0" smtClean="0"/>
              <a:t>Are all required hangers, clips, tie-downs, and restraint/bracing materials onsite and located where they are needed?</a:t>
            </a:r>
          </a:p>
          <a:p>
            <a:pPr>
              <a:spcBef>
                <a:spcPts val="1800"/>
              </a:spcBef>
            </a:pPr>
            <a:r>
              <a:rPr lang="en-US" sz="2400" dirty="0" smtClean="0"/>
              <a:t>Have construction trash and other obstacles been removed from the work area?</a:t>
            </a:r>
          </a:p>
          <a:p>
            <a:pPr>
              <a:spcBef>
                <a:spcPts val="1800"/>
              </a:spcBef>
            </a:pPr>
            <a:r>
              <a:rPr lang="en-US" sz="2400" dirty="0" smtClean="0"/>
              <a:t>Fall safety restraints in place?</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Ensure </a:t>
            </a:r>
            <a:r>
              <a:rPr lang="en-US" sz="4000" dirty="0"/>
              <a:t>Building Readiness</a:t>
            </a: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373905" y="4612611"/>
            <a:ext cx="2654414" cy="2173670"/>
          </a:xfrm>
          <a:prstGeom prst="rect">
            <a:avLst/>
          </a:prstGeom>
        </p:spPr>
      </p:pic>
    </p:spTree>
    <p:extLst>
      <p:ext uri="{BB962C8B-B14F-4D97-AF65-F5344CB8AC3E}">
        <p14:creationId xmlns:p14="http://schemas.microsoft.com/office/powerpoint/2010/main" val="428101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75200"/>
          </a:xfrm>
        </p:spPr>
        <p:txBody>
          <a:bodyPr/>
          <a:lstStyle/>
          <a:p>
            <a:r>
              <a:rPr lang="en-US" sz="2600" dirty="0" smtClean="0"/>
              <a:t>Unbundle and stage trusses in accord with defined installation plan</a:t>
            </a:r>
          </a:p>
          <a:p>
            <a:pPr>
              <a:spcBef>
                <a:spcPts val="1800"/>
              </a:spcBef>
            </a:pPr>
            <a:r>
              <a:rPr lang="en-US" sz="2600" dirty="0" smtClean="0"/>
              <a:t>After </a:t>
            </a:r>
            <a:r>
              <a:rPr lang="en-US" sz="2600" dirty="0"/>
              <a:t>banding has been removed from truss bundles, inspect individual trusses for:</a:t>
            </a:r>
          </a:p>
          <a:p>
            <a:pPr marL="1136650" lvl="1" indent="-342900">
              <a:spcBef>
                <a:spcPts val="1200"/>
              </a:spcBef>
              <a:buFont typeface="Arial" panose="020B0604020202020204" pitchFamily="34" charset="0"/>
              <a:buChar char="•"/>
            </a:pPr>
            <a:r>
              <a:rPr lang="en-US" sz="2400" dirty="0" smtClean="0"/>
              <a:t>Dislodged/missing </a:t>
            </a:r>
            <a:r>
              <a:rPr lang="en-US" sz="2400" dirty="0"/>
              <a:t>screws or fasteners</a:t>
            </a:r>
          </a:p>
          <a:p>
            <a:pPr marL="1136650" lvl="1" indent="-342900">
              <a:spcBef>
                <a:spcPts val="900"/>
              </a:spcBef>
              <a:buFont typeface="Arial" panose="020B0604020202020204" pitchFamily="34" charset="0"/>
              <a:buChar char="•"/>
            </a:pPr>
            <a:r>
              <a:rPr lang="en-US" sz="2400" dirty="0"/>
              <a:t>Kinked, dislodged, or broken members</a:t>
            </a:r>
          </a:p>
          <a:p>
            <a:pPr marL="1136650" lvl="1" indent="-342900">
              <a:spcBef>
                <a:spcPts val="900"/>
              </a:spcBef>
              <a:buFont typeface="Arial" panose="020B0604020202020204" pitchFamily="34" charset="0"/>
              <a:buChar char="•"/>
            </a:pPr>
            <a:r>
              <a:rPr lang="en-US" sz="2400" dirty="0"/>
              <a:t>Damage or </a:t>
            </a:r>
            <a:r>
              <a:rPr lang="en-US" sz="2400" dirty="0" smtClean="0"/>
              <a:t>rust</a:t>
            </a:r>
          </a:p>
          <a:p>
            <a:endParaRPr lang="en-US"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Stage Trusses</a:t>
            </a:r>
            <a:endParaRPr lang="en-US" sz="4000" dirty="0"/>
          </a:p>
        </p:txBody>
      </p:sp>
    </p:spTree>
    <p:extLst>
      <p:ext uri="{BB962C8B-B14F-4D97-AF65-F5344CB8AC3E}">
        <p14:creationId xmlns:p14="http://schemas.microsoft.com/office/powerpoint/2010/main" val="397053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92896"/>
            <a:ext cx="91440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Truss Installation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Basics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926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036" y="1643528"/>
            <a:ext cx="7664824" cy="5005977"/>
          </a:xfrm>
        </p:spPr>
        <p:txBody>
          <a:bodyPr>
            <a:noAutofit/>
          </a:bodyPr>
          <a:lstStyle/>
          <a:p>
            <a:pPr marL="0" indent="0">
              <a:spcBef>
                <a:spcPts val="1200"/>
              </a:spcBef>
              <a:buSzPct val="90000"/>
              <a:buNone/>
            </a:pPr>
            <a:r>
              <a:rPr lang="en-US" sz="2600" dirty="0" smtClean="0"/>
              <a:t>Install trusses in sets of four or five:</a:t>
            </a:r>
          </a:p>
          <a:p>
            <a:pPr marL="801688" indent="-514350">
              <a:spcBef>
                <a:spcPts val="1800"/>
              </a:spcBef>
              <a:buSzPct val="90000"/>
              <a:buFont typeface="+mj-lt"/>
              <a:buAutoNum type="arabicPeriod"/>
            </a:pPr>
            <a:r>
              <a:rPr lang="en-US" sz="2400" dirty="0" smtClean="0"/>
              <a:t>Hoist </a:t>
            </a:r>
            <a:r>
              <a:rPr lang="en-US" sz="2400" dirty="0"/>
              <a:t>and set </a:t>
            </a:r>
            <a:r>
              <a:rPr lang="en-US" sz="2400" dirty="0" smtClean="0"/>
              <a:t>each truss </a:t>
            </a:r>
            <a:r>
              <a:rPr lang="en-US" sz="2400" dirty="0"/>
              <a:t>into position straight, </a:t>
            </a:r>
            <a:r>
              <a:rPr lang="en-US" sz="2400" dirty="0" smtClean="0"/>
              <a:t>plane, and plumb </a:t>
            </a:r>
            <a:endParaRPr lang="en-US" sz="2400" dirty="0"/>
          </a:p>
          <a:p>
            <a:pPr marL="801688" indent="-514350">
              <a:spcBef>
                <a:spcPts val="1800"/>
              </a:spcBef>
              <a:buSzPct val="90000"/>
              <a:buFont typeface="+mj-lt"/>
              <a:buAutoNum type="arabicPeriod"/>
            </a:pPr>
            <a:r>
              <a:rPr lang="en-US" sz="2400" dirty="0" smtClean="0"/>
              <a:t>Connect the truss to its bearings</a:t>
            </a:r>
          </a:p>
          <a:p>
            <a:pPr marL="801688" indent="-514350">
              <a:spcBef>
                <a:spcPts val="1800"/>
              </a:spcBef>
              <a:buSzPct val="90000"/>
              <a:buFont typeface="+mj-lt"/>
              <a:buAutoNum type="arabicPeriod"/>
            </a:pPr>
            <a:r>
              <a:rPr lang="en-US" sz="2400" dirty="0" smtClean="0"/>
              <a:t>Install lateral restraint (top chord first)</a:t>
            </a:r>
          </a:p>
          <a:p>
            <a:pPr marL="801688" indent="-514350">
              <a:spcBef>
                <a:spcPts val="1800"/>
              </a:spcBef>
              <a:buSzPct val="90000"/>
              <a:buFont typeface="+mj-lt"/>
              <a:buAutoNum type="arabicPeriod"/>
            </a:pPr>
            <a:r>
              <a:rPr lang="en-US" sz="2400" dirty="0"/>
              <a:t>Install </a:t>
            </a:r>
            <a:r>
              <a:rPr lang="en-US" sz="2400" dirty="0" smtClean="0"/>
              <a:t>diagonal bracing (top chord first)</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General Installation Sequence</a:t>
            </a:r>
            <a:endParaRPr lang="en-US" sz="4000" dirty="0"/>
          </a:p>
        </p:txBody>
      </p:sp>
    </p:spTree>
    <p:extLst>
      <p:ext uri="{BB962C8B-B14F-4D97-AF65-F5344CB8AC3E}">
        <p14:creationId xmlns:p14="http://schemas.microsoft.com/office/powerpoint/2010/main" val="182911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405714" y="3018459"/>
            <a:ext cx="3342267" cy="3489917"/>
          </a:xfrm>
          <a:prstGeom prst="rect">
            <a:avLst/>
          </a:prstGeom>
        </p:spPr>
      </p:pic>
      <p:sp>
        <p:nvSpPr>
          <p:cNvPr id="3" name="Content Placeholder 2"/>
          <p:cNvSpPr>
            <a:spLocks noGrp="1"/>
          </p:cNvSpPr>
          <p:nvPr>
            <p:ph idx="1"/>
          </p:nvPr>
        </p:nvSpPr>
        <p:spPr>
          <a:xfrm>
            <a:off x="457200" y="1600200"/>
            <a:ext cx="8229600" cy="4630783"/>
          </a:xfrm>
        </p:spPr>
        <p:txBody>
          <a:bodyPr/>
          <a:lstStyle/>
          <a:p>
            <a:r>
              <a:rPr lang="en-US" sz="2400" dirty="0" smtClean="0"/>
              <a:t>Small trusses can be lifted and placed by hand</a:t>
            </a:r>
          </a:p>
          <a:p>
            <a:pPr>
              <a:spcBef>
                <a:spcPts val="1800"/>
              </a:spcBef>
            </a:pPr>
            <a:r>
              <a:rPr lang="en-US" sz="2400" dirty="0" smtClean="0"/>
              <a:t>Larger trusses must be lifted and placed by crane or forklift</a:t>
            </a:r>
          </a:p>
          <a:p>
            <a:pPr>
              <a:spcBef>
                <a:spcPts val="1800"/>
              </a:spcBef>
            </a:pPr>
            <a:r>
              <a:rPr lang="en-US" sz="2400" dirty="0"/>
              <a:t>Obtain </a:t>
            </a:r>
            <a:r>
              <a:rPr lang="en-US" sz="2400" dirty="0" smtClean="0"/>
              <a:t>the correct </a:t>
            </a:r>
            <a:r>
              <a:rPr lang="en-US" sz="2400" dirty="0"/>
              <a:t>size </a:t>
            </a:r>
            <a:r>
              <a:rPr lang="en-US" sz="2400" dirty="0" smtClean="0"/>
              <a:t/>
            </a:r>
            <a:br>
              <a:rPr lang="en-US" sz="2400" dirty="0" smtClean="0"/>
            </a:br>
            <a:r>
              <a:rPr lang="en-US" sz="2400" dirty="0" smtClean="0"/>
              <a:t>crane or forklift; </a:t>
            </a:r>
            <a:r>
              <a:rPr lang="en-US" sz="2400" dirty="0"/>
              <a:t>never </a:t>
            </a:r>
            <a:r>
              <a:rPr lang="en-US" sz="2400" dirty="0" smtClean="0"/>
              <a:t/>
            </a:r>
            <a:br>
              <a:rPr lang="en-US" sz="2400" dirty="0" smtClean="0"/>
            </a:br>
            <a:r>
              <a:rPr lang="en-US" sz="2400" dirty="0" smtClean="0"/>
              <a:t>exceed load </a:t>
            </a:r>
            <a:r>
              <a:rPr lang="en-US" sz="2400" dirty="0"/>
              <a:t>capacity</a:t>
            </a:r>
          </a:p>
          <a:p>
            <a:pPr>
              <a:spcBef>
                <a:spcPts val="1800"/>
              </a:spcBef>
            </a:pPr>
            <a:r>
              <a:rPr lang="en-US" sz="2400" dirty="0"/>
              <a:t>Always use proper rigging </a:t>
            </a:r>
            <a:r>
              <a:rPr lang="en-US" sz="2400" dirty="0" smtClean="0"/>
              <a:t/>
            </a:r>
            <a:br>
              <a:rPr lang="en-US" sz="2400" dirty="0" smtClean="0"/>
            </a:br>
            <a:r>
              <a:rPr lang="en-US" sz="2400" dirty="0" smtClean="0"/>
              <a:t>and hoisting </a:t>
            </a:r>
            <a:r>
              <a:rPr lang="en-US" sz="2400" dirty="0"/>
              <a:t>equipment </a:t>
            </a:r>
          </a:p>
          <a:p>
            <a:endParaRPr lang="en-US" dirty="0" smtClean="0"/>
          </a:p>
          <a:p>
            <a:endParaRPr lang="en-US" dirty="0" smtClean="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Hoisting &amp; Placing Trusses</a:t>
            </a:r>
            <a:endParaRPr lang="en-US" sz="4000" dirty="0"/>
          </a:p>
        </p:txBody>
      </p:sp>
    </p:spTree>
    <p:extLst>
      <p:ext uri="{BB962C8B-B14F-4D97-AF65-F5344CB8AC3E}">
        <p14:creationId xmlns:p14="http://schemas.microsoft.com/office/powerpoint/2010/main" val="76168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5" y="1368610"/>
            <a:ext cx="8229600" cy="2667813"/>
          </a:xfrm>
        </p:spPr>
        <p:txBody>
          <a:bodyPr/>
          <a:lstStyle/>
          <a:p>
            <a:pPr>
              <a:spcBef>
                <a:spcPts val="1200"/>
              </a:spcBef>
            </a:pPr>
            <a:r>
              <a:rPr lang="en-US" sz="2400" dirty="0" smtClean="0"/>
              <a:t>Connect </a:t>
            </a:r>
            <a:r>
              <a:rPr lang="en-US" sz="2400" dirty="0"/>
              <a:t>lifting devices to the top chord of </a:t>
            </a:r>
            <a:r>
              <a:rPr lang="en-US" sz="2400" dirty="0" smtClean="0"/>
              <a:t>the truss </a:t>
            </a:r>
            <a:r>
              <a:rPr lang="en-US" sz="2400" dirty="0"/>
              <a:t>using closed-loop </a:t>
            </a:r>
            <a:r>
              <a:rPr lang="en-US" sz="2400" dirty="0" smtClean="0"/>
              <a:t>attachments:</a:t>
            </a:r>
          </a:p>
          <a:p>
            <a:pPr marL="968375" lvl="1" indent="-342900">
              <a:spcBef>
                <a:spcPts val="900"/>
              </a:spcBef>
              <a:buFont typeface="Arial" panose="020B0604020202020204" pitchFamily="34" charset="0"/>
              <a:buChar char="•"/>
            </a:pPr>
            <a:r>
              <a:rPr lang="en-US" sz="2400" dirty="0"/>
              <a:t>Use at least two lift points for trusses up to </a:t>
            </a:r>
            <a:r>
              <a:rPr lang="en-US" sz="2400" dirty="0" smtClean="0"/>
              <a:t>45’</a:t>
            </a:r>
          </a:p>
          <a:p>
            <a:pPr marL="968375" lvl="1" indent="-342900">
              <a:spcBef>
                <a:spcPts val="600"/>
              </a:spcBef>
              <a:buFont typeface="Arial" panose="020B0604020202020204" pitchFamily="34" charset="0"/>
              <a:buChar char="•"/>
            </a:pPr>
            <a:r>
              <a:rPr lang="en-US" sz="2400" dirty="0" smtClean="0"/>
              <a:t>Use </a:t>
            </a:r>
            <a:r>
              <a:rPr lang="en-US" sz="2400" dirty="0"/>
              <a:t>at least three lift points for trusses &gt; 45’</a:t>
            </a:r>
          </a:p>
          <a:p>
            <a:pPr>
              <a:spcBef>
                <a:spcPts val="1500"/>
              </a:spcBef>
            </a:pPr>
            <a:r>
              <a:rPr lang="en-US" sz="2400" b="1" dirty="0" smtClean="0"/>
              <a:t>DO NOT </a:t>
            </a:r>
            <a:r>
              <a:rPr lang="en-US" sz="2400" dirty="0" smtClean="0"/>
              <a:t>lift trusses by the peak or webs</a:t>
            </a:r>
          </a:p>
        </p:txBody>
      </p:sp>
      <p:sp>
        <p:nvSpPr>
          <p:cNvPr id="2" name="Title 1"/>
          <p:cNvSpPr>
            <a:spLocks noGrp="1"/>
          </p:cNvSpPr>
          <p:nvPr>
            <p:ph type="title"/>
          </p:nvPr>
        </p:nvSpPr>
        <p:spPr>
          <a:xfrm>
            <a:off x="0" y="8620"/>
            <a:ext cx="9144000" cy="1143000"/>
          </a:xfrm>
        </p:spPr>
        <p:txBody>
          <a:bodyPr anchor="b">
            <a:normAutofit/>
          </a:bodyPr>
          <a:lstStyle/>
          <a:p>
            <a:r>
              <a:rPr lang="en-US" sz="4000" dirty="0"/>
              <a:t>Hoisting &amp; Placing Trusses</a:t>
            </a:r>
          </a:p>
        </p:txBody>
      </p:sp>
      <p:pic>
        <p:nvPicPr>
          <p:cNvPr id="7" name="Picture 6"/>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35292" y="3862442"/>
            <a:ext cx="5897048" cy="2338866"/>
          </a:xfrm>
          <a:prstGeom prst="rect">
            <a:avLst/>
          </a:prstGeom>
        </p:spPr>
      </p:pic>
    </p:spTree>
    <p:extLst>
      <p:ext uri="{BB962C8B-B14F-4D97-AF65-F5344CB8AC3E}">
        <p14:creationId xmlns:p14="http://schemas.microsoft.com/office/powerpoint/2010/main" val="3988906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11660" y="3356992"/>
            <a:ext cx="6449436" cy="2607220"/>
          </a:xfrm>
          <a:prstGeom prst="rect">
            <a:avLst/>
          </a:prstGeom>
          <a:ln w="15875">
            <a:noFill/>
          </a:ln>
          <a:effectLst/>
        </p:spPr>
      </p:pic>
      <p:sp>
        <p:nvSpPr>
          <p:cNvPr id="3" name="Content Placeholder 2"/>
          <p:cNvSpPr>
            <a:spLocks noGrp="1"/>
          </p:cNvSpPr>
          <p:nvPr>
            <p:ph idx="1"/>
          </p:nvPr>
        </p:nvSpPr>
        <p:spPr>
          <a:xfrm>
            <a:off x="762000" y="1856896"/>
            <a:ext cx="7628966" cy="1500096"/>
          </a:xfrm>
        </p:spPr>
        <p:txBody>
          <a:bodyPr/>
          <a:lstStyle/>
          <a:p>
            <a:pPr marL="0" indent="0">
              <a:buNone/>
            </a:pPr>
            <a:r>
              <a:rPr lang="en-US" sz="2600" dirty="0" smtClean="0"/>
              <a:t>When using a spreader bar, be sure that lines “toe-in.” Lines that “toe out” can cause trusses to buckle</a:t>
            </a:r>
          </a:p>
          <a:p>
            <a:endParaRPr lang="en-US" dirty="0"/>
          </a:p>
        </p:txBody>
      </p:sp>
      <p:sp>
        <p:nvSpPr>
          <p:cNvPr id="2" name="Title 1"/>
          <p:cNvSpPr>
            <a:spLocks noGrp="1"/>
          </p:cNvSpPr>
          <p:nvPr>
            <p:ph type="title"/>
          </p:nvPr>
        </p:nvSpPr>
        <p:spPr>
          <a:xfrm>
            <a:off x="0" y="8620"/>
            <a:ext cx="9144000" cy="1143000"/>
          </a:xfrm>
        </p:spPr>
        <p:txBody>
          <a:bodyPr anchor="b">
            <a:normAutofit/>
          </a:bodyPr>
          <a:lstStyle/>
          <a:p>
            <a:r>
              <a:rPr lang="en-US" sz="4000" dirty="0"/>
              <a:t>Hoisting &amp; Placing Trusses</a:t>
            </a:r>
          </a:p>
        </p:txBody>
      </p:sp>
    </p:spTree>
    <p:extLst>
      <p:ext uri="{BB962C8B-B14F-4D97-AF65-F5344CB8AC3E}">
        <p14:creationId xmlns:p14="http://schemas.microsoft.com/office/powerpoint/2010/main" val="4095329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38289242"/>
              </p:ext>
            </p:extLst>
          </p:nvPr>
        </p:nvGraphicFramePr>
        <p:xfrm>
          <a:off x="7056276" y="3248980"/>
          <a:ext cx="1846732" cy="3352800"/>
        </p:xfrm>
        <a:graphic>
          <a:graphicData uri="http://schemas.openxmlformats.org/drawingml/2006/table">
            <a:tbl>
              <a:tblPr firstRow="1" bandRow="1">
                <a:tableStyleId>{5C22544A-7EE6-4342-B048-85BDC9FD1C3A}</a:tableStyleId>
              </a:tblPr>
              <a:tblGrid>
                <a:gridCol w="923366"/>
                <a:gridCol w="923366"/>
              </a:tblGrid>
              <a:tr h="291737">
                <a:tc gridSpan="2">
                  <a:txBody>
                    <a:bodyPr/>
                    <a:lstStyle/>
                    <a:p>
                      <a:pPr algn="ctr"/>
                      <a:r>
                        <a:rPr lang="en-US" sz="1600" dirty="0" smtClean="0"/>
                        <a:t>Out of Plumb</a:t>
                      </a:r>
                      <a:endParaRPr lang="en-US" sz="1600" dirty="0"/>
                    </a:p>
                  </a:txBody>
                  <a:tcPr/>
                </a:tc>
                <a:tc hMerge="1">
                  <a:txBody>
                    <a:bodyPr/>
                    <a:lstStyle/>
                    <a:p>
                      <a:endParaRPr lang="en-US" dirty="0"/>
                    </a:p>
                  </a:txBody>
                  <a:tcPr/>
                </a:tc>
              </a:tr>
              <a:tr h="291737">
                <a:tc>
                  <a:txBody>
                    <a:bodyPr/>
                    <a:lstStyle/>
                    <a:p>
                      <a:pPr algn="ctr"/>
                      <a:r>
                        <a:rPr lang="en-US" sz="1600" dirty="0" smtClean="0"/>
                        <a:t>D/50</a:t>
                      </a:r>
                      <a:endParaRPr lang="en-US" sz="1600" dirty="0"/>
                    </a:p>
                  </a:txBody>
                  <a:tcPr/>
                </a:tc>
                <a:tc>
                  <a:txBody>
                    <a:bodyPr/>
                    <a:lstStyle/>
                    <a:p>
                      <a:pPr algn="ctr"/>
                      <a:r>
                        <a:rPr lang="en-US" sz="1600" dirty="0" smtClean="0"/>
                        <a:t>D (ft)</a:t>
                      </a:r>
                      <a:endParaRPr lang="en-US" sz="1600" dirty="0"/>
                    </a:p>
                  </a:txBody>
                  <a:tcPr/>
                </a:tc>
              </a:tr>
              <a:tr h="291737">
                <a:tc>
                  <a:txBody>
                    <a:bodyPr/>
                    <a:lstStyle/>
                    <a:p>
                      <a:pPr algn="ctr"/>
                      <a:r>
                        <a:rPr lang="en-US" sz="1600" dirty="0" smtClean="0"/>
                        <a:t>¼”</a:t>
                      </a:r>
                      <a:endParaRPr lang="en-US" sz="1600" dirty="0"/>
                    </a:p>
                  </a:txBody>
                  <a:tcPr/>
                </a:tc>
                <a:tc>
                  <a:txBody>
                    <a:bodyPr/>
                    <a:lstStyle/>
                    <a:p>
                      <a:pPr algn="ctr"/>
                      <a:r>
                        <a:rPr lang="en-US" sz="1600" dirty="0" smtClean="0"/>
                        <a:t>1’</a:t>
                      </a:r>
                      <a:endParaRPr lang="en-US" sz="1600" dirty="0"/>
                    </a:p>
                  </a:txBody>
                  <a:tcPr/>
                </a:tc>
              </a:tr>
              <a:tr h="291737">
                <a:tc>
                  <a:txBody>
                    <a:bodyPr/>
                    <a:lstStyle/>
                    <a:p>
                      <a:pPr algn="ctr"/>
                      <a:r>
                        <a:rPr lang="en-US" sz="1600" dirty="0" smtClean="0"/>
                        <a:t>½”</a:t>
                      </a:r>
                      <a:endParaRPr lang="en-US" sz="1600" dirty="0"/>
                    </a:p>
                  </a:txBody>
                  <a:tcPr/>
                </a:tc>
                <a:tc>
                  <a:txBody>
                    <a:bodyPr/>
                    <a:lstStyle/>
                    <a:p>
                      <a:pPr algn="ctr"/>
                      <a:r>
                        <a:rPr lang="en-US" sz="1600" dirty="0" smtClean="0"/>
                        <a:t>2’</a:t>
                      </a:r>
                      <a:endParaRPr lang="en-US" sz="1600" dirty="0"/>
                    </a:p>
                  </a:txBody>
                  <a:tcPr/>
                </a:tc>
              </a:tr>
              <a:tr h="291737">
                <a:tc>
                  <a:txBody>
                    <a:bodyPr/>
                    <a:lstStyle/>
                    <a:p>
                      <a:pPr algn="ctr"/>
                      <a:r>
                        <a:rPr lang="en-US" sz="1600" dirty="0" smtClean="0"/>
                        <a:t>¾”</a:t>
                      </a:r>
                      <a:endParaRPr lang="en-US" sz="1600" dirty="0"/>
                    </a:p>
                  </a:txBody>
                  <a:tcPr/>
                </a:tc>
                <a:tc>
                  <a:txBody>
                    <a:bodyPr/>
                    <a:lstStyle/>
                    <a:p>
                      <a:pPr algn="ctr"/>
                      <a:r>
                        <a:rPr lang="en-US" sz="1600" dirty="0" smtClean="0"/>
                        <a:t>3’</a:t>
                      </a:r>
                      <a:endParaRPr lang="en-US" sz="1600" dirty="0"/>
                    </a:p>
                  </a:txBody>
                  <a:tcPr/>
                </a:tc>
              </a:tr>
              <a:tr h="291737">
                <a:tc>
                  <a:txBody>
                    <a:bodyPr/>
                    <a:lstStyle/>
                    <a:p>
                      <a:pPr algn="ctr"/>
                      <a:r>
                        <a:rPr lang="en-US" sz="1600" dirty="0" smtClean="0"/>
                        <a:t>1”</a:t>
                      </a:r>
                      <a:endParaRPr lang="en-US" sz="1600" dirty="0"/>
                    </a:p>
                  </a:txBody>
                  <a:tcPr/>
                </a:tc>
                <a:tc>
                  <a:txBody>
                    <a:bodyPr/>
                    <a:lstStyle/>
                    <a:p>
                      <a:pPr algn="ctr"/>
                      <a:r>
                        <a:rPr lang="en-US" sz="1600" dirty="0" smtClean="0"/>
                        <a:t>4’</a:t>
                      </a:r>
                      <a:endParaRPr lang="en-US" sz="1600" dirty="0"/>
                    </a:p>
                  </a:txBody>
                  <a:tcPr/>
                </a:tc>
              </a:tr>
              <a:tr h="291737">
                <a:tc>
                  <a:txBody>
                    <a:bodyPr/>
                    <a:lstStyle/>
                    <a:p>
                      <a:pPr algn="ctr"/>
                      <a:r>
                        <a:rPr lang="en-US" sz="1600" dirty="0" smtClean="0"/>
                        <a:t>1 ¼”</a:t>
                      </a:r>
                      <a:endParaRPr lang="en-US" sz="1600" dirty="0"/>
                    </a:p>
                  </a:txBody>
                  <a:tcPr/>
                </a:tc>
                <a:tc>
                  <a:txBody>
                    <a:bodyPr/>
                    <a:lstStyle/>
                    <a:p>
                      <a:pPr algn="ctr"/>
                      <a:r>
                        <a:rPr lang="en-US" sz="1600" dirty="0" smtClean="0"/>
                        <a:t>5’</a:t>
                      </a:r>
                      <a:endParaRPr lang="en-US" sz="1600" dirty="0"/>
                    </a:p>
                  </a:txBody>
                  <a:tcPr/>
                </a:tc>
              </a:tr>
              <a:tr h="291737">
                <a:tc>
                  <a:txBody>
                    <a:bodyPr/>
                    <a:lstStyle/>
                    <a:p>
                      <a:pPr algn="ctr"/>
                      <a:r>
                        <a:rPr lang="en-US" sz="1600" dirty="0" smtClean="0"/>
                        <a:t>1 ½”</a:t>
                      </a:r>
                      <a:endParaRPr lang="en-US" sz="1600" dirty="0"/>
                    </a:p>
                  </a:txBody>
                  <a:tcPr/>
                </a:tc>
                <a:tc>
                  <a:txBody>
                    <a:bodyPr/>
                    <a:lstStyle/>
                    <a:p>
                      <a:pPr algn="ctr"/>
                      <a:r>
                        <a:rPr lang="en-US" sz="1600" dirty="0" smtClean="0"/>
                        <a:t>6’</a:t>
                      </a:r>
                      <a:endParaRPr lang="en-US" sz="1600" dirty="0"/>
                    </a:p>
                  </a:txBody>
                  <a:tcPr/>
                </a:tc>
              </a:tr>
              <a:tr h="291737">
                <a:tc>
                  <a:txBody>
                    <a:bodyPr/>
                    <a:lstStyle/>
                    <a:p>
                      <a:pPr algn="ctr"/>
                      <a:r>
                        <a:rPr lang="en-US" sz="1600" dirty="0" smtClean="0"/>
                        <a:t>1 ¾”</a:t>
                      </a:r>
                      <a:endParaRPr lang="en-US" sz="1600" dirty="0"/>
                    </a:p>
                  </a:txBody>
                  <a:tcPr/>
                </a:tc>
                <a:tc>
                  <a:txBody>
                    <a:bodyPr/>
                    <a:lstStyle/>
                    <a:p>
                      <a:pPr algn="ctr"/>
                      <a:r>
                        <a:rPr lang="en-US" sz="1600" dirty="0" smtClean="0"/>
                        <a:t>7’</a:t>
                      </a:r>
                      <a:endParaRPr lang="en-US" sz="1600" dirty="0"/>
                    </a:p>
                  </a:txBody>
                  <a:tcPr/>
                </a:tc>
              </a:tr>
              <a:tr h="291737">
                <a:tc>
                  <a:txBody>
                    <a:bodyPr/>
                    <a:lstStyle/>
                    <a:p>
                      <a:pPr algn="ctr"/>
                      <a:r>
                        <a:rPr lang="en-US" sz="1600" dirty="0" smtClean="0"/>
                        <a:t>2”</a:t>
                      </a:r>
                      <a:endParaRPr lang="en-US" sz="1600" dirty="0"/>
                    </a:p>
                  </a:txBody>
                  <a:tcPr/>
                </a:tc>
                <a:tc>
                  <a:txBody>
                    <a:bodyPr/>
                    <a:lstStyle/>
                    <a:p>
                      <a:pPr algn="ctr"/>
                      <a:r>
                        <a:rPr lang="en-US" sz="1600" dirty="0" smtClean="0"/>
                        <a:t>&gt;= 8’</a:t>
                      </a:r>
                      <a:endParaRPr lang="en-US" sz="1600" dirty="0"/>
                    </a:p>
                  </a:txBody>
                  <a:tcPr/>
                </a:tc>
              </a:tr>
            </a:tbl>
          </a:graphicData>
        </a:graphic>
      </p:graphicFrame>
      <p:sp>
        <p:nvSpPr>
          <p:cNvPr id="2" name="Title 1"/>
          <p:cNvSpPr>
            <a:spLocks noGrp="1"/>
          </p:cNvSpPr>
          <p:nvPr>
            <p:ph type="title"/>
          </p:nvPr>
        </p:nvSpPr>
        <p:spPr>
          <a:xfrm>
            <a:off x="0" y="0"/>
            <a:ext cx="9144000" cy="1143000"/>
          </a:xfrm>
        </p:spPr>
        <p:txBody>
          <a:bodyPr anchor="b">
            <a:normAutofit/>
          </a:bodyPr>
          <a:lstStyle/>
          <a:p>
            <a:r>
              <a:rPr lang="en-US" sz="4000" dirty="0" smtClean="0"/>
              <a:t>Installation Tolerances</a:t>
            </a:r>
            <a:endParaRPr lang="en-US" sz="4000" dirty="0"/>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375847" y="3226573"/>
            <a:ext cx="2500409" cy="3393412"/>
          </a:xfrm>
          <a:prstGeom prst="rect">
            <a:avLst/>
          </a:prstGeom>
        </p:spPr>
      </p:pic>
      <p:sp>
        <p:nvSpPr>
          <p:cNvPr id="6" name="TextBox 5"/>
          <p:cNvSpPr txBox="1"/>
          <p:nvPr/>
        </p:nvSpPr>
        <p:spPr>
          <a:xfrm>
            <a:off x="414687" y="1499297"/>
            <a:ext cx="8477793" cy="3477875"/>
          </a:xfrm>
          <a:prstGeom prst="rect">
            <a:avLst/>
          </a:prstGeom>
          <a:noFill/>
        </p:spPr>
        <p:txBody>
          <a:bodyPr wrap="square" rtlCol="0">
            <a:spAutoFit/>
          </a:bodyPr>
          <a:lstStyle/>
          <a:p>
            <a:r>
              <a:rPr lang="en-US" sz="2200" dirty="0" smtClean="0"/>
              <a:t>Compliance with installation tolerances is critical to achieving an acceptable roof or floor line, and to accomplishing effective bracing. Leaning or bowing trusses can result  in fasteners that miss the top chords when structural sheathing </a:t>
            </a:r>
            <a:br>
              <a:rPr lang="en-US" sz="2200" dirty="0" smtClean="0"/>
            </a:br>
            <a:r>
              <a:rPr lang="en-US" sz="2200" dirty="0" smtClean="0"/>
              <a:t>is applied and create </a:t>
            </a:r>
            <a:br>
              <a:rPr lang="en-US" sz="2200" dirty="0" smtClean="0"/>
            </a:br>
            <a:r>
              <a:rPr lang="en-US" sz="2200" dirty="0" smtClean="0"/>
              <a:t>excessive cumulative </a:t>
            </a:r>
            <a:br>
              <a:rPr lang="en-US" sz="2200" dirty="0" smtClean="0"/>
            </a:br>
            <a:r>
              <a:rPr lang="en-US" sz="2200" dirty="0" smtClean="0"/>
              <a:t>stresses on the bracing, </a:t>
            </a:r>
            <a:br>
              <a:rPr lang="en-US" sz="2200" dirty="0" smtClean="0"/>
            </a:br>
            <a:r>
              <a:rPr lang="en-US" sz="2200" dirty="0" smtClean="0"/>
              <a:t>which can lead to bracing </a:t>
            </a:r>
            <a:br>
              <a:rPr lang="en-US" sz="2200" dirty="0" smtClean="0"/>
            </a:br>
            <a:r>
              <a:rPr lang="en-US" sz="2200" dirty="0" smtClean="0"/>
              <a:t>failure and truss dominoing.</a:t>
            </a:r>
            <a:endParaRPr lang="en-US" sz="2200" dirty="0"/>
          </a:p>
        </p:txBody>
      </p:sp>
    </p:spTree>
    <p:extLst>
      <p:ext uri="{BB962C8B-B14F-4D97-AF65-F5344CB8AC3E}">
        <p14:creationId xmlns:p14="http://schemas.microsoft.com/office/powerpoint/2010/main" val="701456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7818019"/>
              </p:ext>
            </p:extLst>
          </p:nvPr>
        </p:nvGraphicFramePr>
        <p:xfrm>
          <a:off x="6070169" y="2682004"/>
          <a:ext cx="2894319" cy="4023360"/>
        </p:xfrm>
        <a:graphic>
          <a:graphicData uri="http://schemas.openxmlformats.org/drawingml/2006/table">
            <a:tbl>
              <a:tblPr firstRow="1" bandRow="1">
                <a:tableStyleId>{5C22544A-7EE6-4342-B048-85BDC9FD1C3A}</a:tableStyleId>
              </a:tblPr>
              <a:tblGrid>
                <a:gridCol w="1224079"/>
                <a:gridCol w="1670240"/>
              </a:tblGrid>
              <a:tr h="363121">
                <a:tc gridSpan="2">
                  <a:txBody>
                    <a:bodyPr/>
                    <a:lstStyle/>
                    <a:p>
                      <a:pPr algn="ctr"/>
                      <a:r>
                        <a:rPr lang="en-US" dirty="0" smtClean="0"/>
                        <a:t>Out of Plane</a:t>
                      </a:r>
                      <a:endParaRPr lang="en-US" dirty="0"/>
                    </a:p>
                  </a:txBody>
                  <a:tcPr/>
                </a:tc>
                <a:tc hMerge="1">
                  <a:txBody>
                    <a:bodyPr/>
                    <a:lstStyle/>
                    <a:p>
                      <a:endParaRPr lang="en-US" dirty="0"/>
                    </a:p>
                  </a:txBody>
                  <a:tcPr/>
                </a:tc>
              </a:tr>
              <a:tr h="363121">
                <a:tc>
                  <a:txBody>
                    <a:bodyPr/>
                    <a:lstStyle/>
                    <a:p>
                      <a:pPr algn="ctr"/>
                      <a:r>
                        <a:rPr lang="en-US" dirty="0" smtClean="0"/>
                        <a:t>Max Bow</a:t>
                      </a:r>
                      <a:endParaRPr lang="en-US" dirty="0"/>
                    </a:p>
                  </a:txBody>
                  <a:tcPr/>
                </a:tc>
                <a:tc>
                  <a:txBody>
                    <a:bodyPr/>
                    <a:lstStyle/>
                    <a:p>
                      <a:pPr algn="ctr"/>
                      <a:r>
                        <a:rPr lang="en-US" dirty="0" smtClean="0"/>
                        <a:t>Truss Length</a:t>
                      </a:r>
                      <a:endParaRPr lang="en-US" dirty="0"/>
                    </a:p>
                  </a:txBody>
                  <a:tcPr/>
                </a:tc>
              </a:tr>
              <a:tr h="363121">
                <a:tc>
                  <a:txBody>
                    <a:bodyPr/>
                    <a:lstStyle/>
                    <a:p>
                      <a:pPr algn="ctr"/>
                      <a:r>
                        <a:rPr lang="en-US" dirty="0" smtClean="0"/>
                        <a:t>¾”</a:t>
                      </a:r>
                      <a:endParaRPr lang="en-US" dirty="0"/>
                    </a:p>
                  </a:txBody>
                  <a:tcPr/>
                </a:tc>
                <a:tc>
                  <a:txBody>
                    <a:bodyPr/>
                    <a:lstStyle/>
                    <a:p>
                      <a:pPr algn="ctr"/>
                      <a:r>
                        <a:rPr lang="en-US" dirty="0" smtClean="0"/>
                        <a:t>12-6-0</a:t>
                      </a:r>
                      <a:endParaRPr lang="en-US" dirty="0"/>
                    </a:p>
                  </a:txBody>
                  <a:tcPr/>
                </a:tc>
              </a:tr>
              <a:tr h="363121">
                <a:tc>
                  <a:txBody>
                    <a:bodyPr/>
                    <a:lstStyle/>
                    <a:p>
                      <a:pPr algn="ctr"/>
                      <a:r>
                        <a:rPr lang="en-US" dirty="0" smtClean="0"/>
                        <a:t>7/8”</a:t>
                      </a:r>
                      <a:endParaRPr lang="en-US" dirty="0"/>
                    </a:p>
                  </a:txBody>
                  <a:tcPr/>
                </a:tc>
                <a:tc>
                  <a:txBody>
                    <a:bodyPr/>
                    <a:lstStyle/>
                    <a:p>
                      <a:pPr algn="ctr"/>
                      <a:r>
                        <a:rPr lang="en-US" dirty="0" smtClean="0"/>
                        <a:t>14-7-3</a:t>
                      </a:r>
                      <a:endParaRPr lang="en-US" dirty="0"/>
                    </a:p>
                  </a:txBody>
                  <a:tcPr/>
                </a:tc>
              </a:tr>
              <a:tr h="363121">
                <a:tc>
                  <a:txBody>
                    <a:bodyPr/>
                    <a:lstStyle/>
                    <a:p>
                      <a:pPr algn="ctr"/>
                      <a:r>
                        <a:rPr lang="en-US" dirty="0" smtClean="0"/>
                        <a:t>1”</a:t>
                      </a:r>
                      <a:endParaRPr lang="en-US" dirty="0"/>
                    </a:p>
                  </a:txBody>
                  <a:tcPr/>
                </a:tc>
                <a:tc>
                  <a:txBody>
                    <a:bodyPr/>
                    <a:lstStyle/>
                    <a:p>
                      <a:pPr algn="ctr"/>
                      <a:r>
                        <a:rPr lang="en-US" dirty="0" smtClean="0"/>
                        <a:t>16-8-6</a:t>
                      </a:r>
                      <a:endParaRPr lang="en-US" dirty="0"/>
                    </a:p>
                  </a:txBody>
                  <a:tcPr/>
                </a:tc>
              </a:tr>
              <a:tr h="363121">
                <a:tc>
                  <a:txBody>
                    <a:bodyPr/>
                    <a:lstStyle/>
                    <a:p>
                      <a:pPr algn="ctr"/>
                      <a:r>
                        <a:rPr lang="en-US" dirty="0" smtClean="0"/>
                        <a:t>1 1/8”</a:t>
                      </a:r>
                      <a:endParaRPr lang="en-US" dirty="0"/>
                    </a:p>
                  </a:txBody>
                  <a:tcPr/>
                </a:tc>
                <a:tc>
                  <a:txBody>
                    <a:bodyPr/>
                    <a:lstStyle/>
                    <a:p>
                      <a:pPr algn="ctr"/>
                      <a:r>
                        <a:rPr lang="en-US" dirty="0" smtClean="0"/>
                        <a:t>18-9-10</a:t>
                      </a:r>
                      <a:endParaRPr lang="en-US" dirty="0"/>
                    </a:p>
                  </a:txBody>
                  <a:tcPr/>
                </a:tc>
              </a:tr>
              <a:tr h="363121">
                <a:tc>
                  <a:txBody>
                    <a:bodyPr/>
                    <a:lstStyle/>
                    <a:p>
                      <a:pPr algn="ctr"/>
                      <a:r>
                        <a:rPr lang="en-US" dirty="0" smtClean="0"/>
                        <a:t>1 ¼”</a:t>
                      </a:r>
                      <a:endParaRPr lang="en-US" dirty="0"/>
                    </a:p>
                  </a:txBody>
                  <a:tcPr/>
                </a:tc>
                <a:tc>
                  <a:txBody>
                    <a:bodyPr/>
                    <a:lstStyle/>
                    <a:p>
                      <a:pPr algn="ctr"/>
                      <a:r>
                        <a:rPr lang="en-US" dirty="0" smtClean="0"/>
                        <a:t>20-9-10</a:t>
                      </a:r>
                      <a:endParaRPr lang="en-US" dirty="0"/>
                    </a:p>
                  </a:txBody>
                  <a:tcPr/>
                </a:tc>
              </a:tr>
              <a:tr h="363121">
                <a:tc>
                  <a:txBody>
                    <a:bodyPr/>
                    <a:lstStyle/>
                    <a:p>
                      <a:pPr algn="ctr"/>
                      <a:r>
                        <a:rPr lang="en-US" dirty="0" smtClean="0"/>
                        <a:t>1 3/8”</a:t>
                      </a:r>
                      <a:endParaRPr lang="en-US" dirty="0"/>
                    </a:p>
                  </a:txBody>
                  <a:tcPr/>
                </a:tc>
                <a:tc>
                  <a:txBody>
                    <a:bodyPr/>
                    <a:lstStyle/>
                    <a:p>
                      <a:pPr algn="ctr"/>
                      <a:r>
                        <a:rPr lang="en-US" dirty="0" smtClean="0"/>
                        <a:t>22-10-13</a:t>
                      </a:r>
                      <a:endParaRPr lang="en-US" dirty="0"/>
                    </a:p>
                  </a:txBody>
                  <a:tcPr/>
                </a:tc>
              </a:tr>
              <a:tr h="363121">
                <a:tc>
                  <a:txBody>
                    <a:bodyPr/>
                    <a:lstStyle/>
                    <a:p>
                      <a:pPr algn="ctr"/>
                      <a:r>
                        <a:rPr lang="en-US" dirty="0" smtClean="0"/>
                        <a:t>1 ½”</a:t>
                      </a:r>
                      <a:endParaRPr lang="en-US" dirty="0"/>
                    </a:p>
                  </a:txBody>
                  <a:tcPr/>
                </a:tc>
                <a:tc>
                  <a:txBody>
                    <a:bodyPr/>
                    <a:lstStyle/>
                    <a:p>
                      <a:pPr algn="ctr"/>
                      <a:r>
                        <a:rPr lang="en-US" dirty="0" smtClean="0"/>
                        <a:t>25-0-0</a:t>
                      </a:r>
                      <a:endParaRPr lang="en-US" dirty="0"/>
                    </a:p>
                  </a:txBody>
                  <a:tcPr/>
                </a:tc>
              </a:tr>
              <a:tr h="363121">
                <a:tc>
                  <a:txBody>
                    <a:bodyPr/>
                    <a:lstStyle/>
                    <a:p>
                      <a:pPr algn="ctr"/>
                      <a:r>
                        <a:rPr lang="en-US" dirty="0" smtClean="0"/>
                        <a:t>1/3/4”</a:t>
                      </a:r>
                      <a:endParaRPr lang="en-US" dirty="0"/>
                    </a:p>
                  </a:txBody>
                  <a:tcPr/>
                </a:tc>
                <a:tc>
                  <a:txBody>
                    <a:bodyPr/>
                    <a:lstStyle/>
                    <a:p>
                      <a:pPr algn="ctr"/>
                      <a:r>
                        <a:rPr lang="en-US" dirty="0" smtClean="0"/>
                        <a:t>29-2-6</a:t>
                      </a:r>
                      <a:endParaRPr lang="en-US" dirty="0"/>
                    </a:p>
                  </a:txBody>
                  <a:tcPr/>
                </a:tc>
              </a:tr>
              <a:tr h="363121">
                <a:tc>
                  <a:txBody>
                    <a:bodyPr/>
                    <a:lstStyle/>
                    <a:p>
                      <a:pPr algn="ctr"/>
                      <a:r>
                        <a:rPr lang="en-US" dirty="0" smtClean="0"/>
                        <a:t>2”</a:t>
                      </a:r>
                      <a:endParaRPr lang="en-US" dirty="0"/>
                    </a:p>
                  </a:txBody>
                  <a:tcPr/>
                </a:tc>
                <a:tc>
                  <a:txBody>
                    <a:bodyPr/>
                    <a:lstStyle/>
                    <a:p>
                      <a:pPr algn="ctr"/>
                      <a:r>
                        <a:rPr lang="en-US" dirty="0" smtClean="0"/>
                        <a:t>&gt;= 33-3-10</a:t>
                      </a:r>
                      <a:endParaRPr lang="en-US" dirty="0"/>
                    </a:p>
                  </a:txBody>
                  <a:tcPr/>
                </a:tc>
              </a:tr>
            </a:tbl>
          </a:graphicData>
        </a:graphic>
      </p:graphicFrame>
      <p:sp>
        <p:nvSpPr>
          <p:cNvPr id="2" name="Title 1"/>
          <p:cNvSpPr>
            <a:spLocks noGrp="1"/>
          </p:cNvSpPr>
          <p:nvPr>
            <p:ph type="title"/>
          </p:nvPr>
        </p:nvSpPr>
        <p:spPr>
          <a:xfrm>
            <a:off x="0" y="8620"/>
            <a:ext cx="9144000" cy="1143000"/>
          </a:xfrm>
        </p:spPr>
        <p:txBody>
          <a:bodyPr anchor="b">
            <a:normAutofit/>
          </a:bodyPr>
          <a:lstStyle/>
          <a:p>
            <a:r>
              <a:rPr lang="en-US" sz="4000" dirty="0" smtClean="0"/>
              <a:t>Installation Tolerances</a:t>
            </a:r>
            <a:endParaRPr lang="en-US" sz="4000" dirty="0"/>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5651" y="3436265"/>
            <a:ext cx="4826775" cy="2044963"/>
          </a:xfrm>
          <a:prstGeom prst="rect">
            <a:avLst/>
          </a:prstGeom>
        </p:spPr>
      </p:pic>
      <p:sp>
        <p:nvSpPr>
          <p:cNvPr id="6" name="TextBox 5"/>
          <p:cNvSpPr txBox="1"/>
          <p:nvPr/>
        </p:nvSpPr>
        <p:spPr>
          <a:xfrm>
            <a:off x="339635" y="1442390"/>
            <a:ext cx="8294914" cy="1446550"/>
          </a:xfrm>
          <a:prstGeom prst="rect">
            <a:avLst/>
          </a:prstGeom>
          <a:noFill/>
        </p:spPr>
        <p:txBody>
          <a:bodyPr wrap="square" rtlCol="0">
            <a:spAutoFit/>
          </a:bodyPr>
          <a:lstStyle/>
          <a:p>
            <a:r>
              <a:rPr lang="en-US" sz="2200" dirty="0" smtClean="0"/>
              <a:t>The spacing along bearing supports must be within +/- ¼” of plan dimensions. Field conditions that force spacing beyond this tolerance must be reviewed and approved by the truss designer.</a:t>
            </a:r>
            <a:endParaRPr lang="en-US" sz="2200" dirty="0"/>
          </a:p>
        </p:txBody>
      </p:sp>
    </p:spTree>
    <p:extLst>
      <p:ext uri="{BB962C8B-B14F-4D97-AF65-F5344CB8AC3E}">
        <p14:creationId xmlns:p14="http://schemas.microsoft.com/office/powerpoint/2010/main" val="199601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1143000"/>
          </a:xfrm>
        </p:spPr>
        <p:txBody>
          <a:bodyPr anchor="b">
            <a:normAutofit/>
          </a:bodyPr>
          <a:lstStyle/>
          <a:p>
            <a:r>
              <a:rPr lang="en-US" sz="4000" dirty="0" smtClean="0"/>
              <a:t>Table of Contents</a:t>
            </a:r>
            <a:endParaRPr lang="en-US" sz="4000" dirty="0"/>
          </a:p>
        </p:txBody>
      </p:sp>
      <p:graphicFrame>
        <p:nvGraphicFramePr>
          <p:cNvPr id="28" name="Table 27"/>
          <p:cNvGraphicFramePr>
            <a:graphicFrameLocks noGrp="1"/>
          </p:cNvGraphicFramePr>
          <p:nvPr>
            <p:extLst>
              <p:ext uri="{D42A27DB-BD31-4B8C-83A1-F6EECF244321}">
                <p14:modId xmlns:p14="http://schemas.microsoft.com/office/powerpoint/2010/main" val="967649958"/>
              </p:ext>
            </p:extLst>
          </p:nvPr>
        </p:nvGraphicFramePr>
        <p:xfrm>
          <a:off x="1259632" y="1771836"/>
          <a:ext cx="6372708" cy="2521260"/>
        </p:xfrm>
        <a:graphic>
          <a:graphicData uri="http://schemas.openxmlformats.org/drawingml/2006/table">
            <a:tbl>
              <a:tblPr firstRow="1" bandRow="1">
                <a:tableStyleId>{5C22544A-7EE6-4342-B048-85BDC9FD1C3A}</a:tableStyleId>
              </a:tblPr>
              <a:tblGrid>
                <a:gridCol w="5436604"/>
                <a:gridCol w="936104"/>
              </a:tblGrid>
              <a:tr h="504252">
                <a:tc>
                  <a:txBody>
                    <a:bodyPr/>
                    <a:lstStyle/>
                    <a:p>
                      <a:r>
                        <a:rPr lang="en-US" sz="2000" b="0" dirty="0" smtClean="0">
                          <a:solidFill>
                            <a:schemeClr val="tx1"/>
                          </a:solidFill>
                        </a:rPr>
                        <a:t>Installing Long Span</a:t>
                      </a:r>
                      <a:r>
                        <a:rPr lang="en-US" sz="2000" b="0" baseline="0" dirty="0" smtClean="0">
                          <a:solidFill>
                            <a:schemeClr val="tx1"/>
                          </a:solidFill>
                        </a:rPr>
                        <a:t> Trusses………………..</a:t>
                      </a:r>
                      <a:endParaRPr lang="en-US" sz="2000" b="0" dirty="0">
                        <a:solidFill>
                          <a:schemeClr val="tx1"/>
                        </a:solidFill>
                      </a:endParaRPr>
                    </a:p>
                  </a:txBody>
                  <a:tcPr>
                    <a:noFill/>
                  </a:tcPr>
                </a:tc>
                <a:tc>
                  <a:txBody>
                    <a:bodyPr/>
                    <a:lstStyle/>
                    <a:p>
                      <a:pPr algn="l"/>
                      <a:r>
                        <a:rPr lang="en-US" b="0" dirty="0" smtClean="0">
                          <a:solidFill>
                            <a:schemeClr val="tx1"/>
                          </a:solidFill>
                        </a:rPr>
                        <a:t>97</a:t>
                      </a:r>
                      <a:endParaRPr lang="en-US" b="0" dirty="0">
                        <a:solidFill>
                          <a:schemeClr val="tx1"/>
                        </a:solidFill>
                      </a:endParaRPr>
                    </a:p>
                  </a:txBody>
                  <a:tcPr>
                    <a:noFill/>
                  </a:tcPr>
                </a:tc>
              </a:tr>
              <a:tr h="504252">
                <a:tc>
                  <a:txBody>
                    <a:bodyPr/>
                    <a:lstStyle/>
                    <a:p>
                      <a:r>
                        <a:rPr lang="en-US" sz="2000" dirty="0" smtClean="0"/>
                        <a:t>Installing Other Specialty Trusses………….</a:t>
                      </a:r>
                      <a:endParaRPr lang="en-US" sz="2000" dirty="0"/>
                    </a:p>
                  </a:txBody>
                  <a:tcPr>
                    <a:noFill/>
                  </a:tcPr>
                </a:tc>
                <a:tc>
                  <a:txBody>
                    <a:bodyPr/>
                    <a:lstStyle/>
                    <a:p>
                      <a:pPr algn="l"/>
                      <a:r>
                        <a:rPr lang="en-US" b="0" dirty="0" smtClean="0">
                          <a:solidFill>
                            <a:schemeClr val="tx1"/>
                          </a:solidFill>
                        </a:rPr>
                        <a:t>103</a:t>
                      </a:r>
                      <a:endParaRPr lang="en-US" b="0" dirty="0">
                        <a:solidFill>
                          <a:schemeClr val="tx1"/>
                        </a:solidFill>
                      </a:endParaRPr>
                    </a:p>
                  </a:txBody>
                  <a:tcPr>
                    <a:noFill/>
                  </a:tcPr>
                </a:tc>
              </a:tr>
              <a:tr h="504252">
                <a:tc>
                  <a:txBody>
                    <a:bodyPr/>
                    <a:lstStyle/>
                    <a:p>
                      <a:r>
                        <a:rPr lang="en-US" sz="2000" dirty="0" smtClean="0"/>
                        <a:t>Construction Loading…………………………</a:t>
                      </a:r>
                      <a:endParaRPr lang="en-US" sz="2000" dirty="0"/>
                    </a:p>
                  </a:txBody>
                  <a:tcPr>
                    <a:noFill/>
                  </a:tcPr>
                </a:tc>
                <a:tc>
                  <a:txBody>
                    <a:bodyPr/>
                    <a:lstStyle/>
                    <a:p>
                      <a:pPr algn="l"/>
                      <a:r>
                        <a:rPr lang="en-US" b="0" dirty="0" smtClean="0">
                          <a:solidFill>
                            <a:schemeClr val="tx1"/>
                          </a:solidFill>
                        </a:rPr>
                        <a:t>106</a:t>
                      </a:r>
                      <a:endParaRPr lang="en-US" b="0" dirty="0">
                        <a:solidFill>
                          <a:schemeClr val="tx1"/>
                        </a:solidFill>
                      </a:endParaRPr>
                    </a:p>
                  </a:txBody>
                  <a:tcPr>
                    <a:noFill/>
                  </a:tcPr>
                </a:tc>
              </a:tr>
              <a:tr h="504252">
                <a:tc>
                  <a:txBody>
                    <a:bodyPr/>
                    <a:lstStyle/>
                    <a:p>
                      <a:r>
                        <a:rPr lang="en-US" sz="2000" dirty="0" smtClean="0"/>
                        <a:t>Damaged Trusses………………………………</a:t>
                      </a:r>
                      <a:endParaRPr lang="en-US" sz="2000" dirty="0"/>
                    </a:p>
                  </a:txBody>
                  <a:tcPr>
                    <a:noFill/>
                  </a:tcPr>
                </a:tc>
                <a:tc>
                  <a:txBody>
                    <a:bodyPr/>
                    <a:lstStyle/>
                    <a:p>
                      <a:pPr algn="l"/>
                      <a:r>
                        <a:rPr lang="en-US" b="0" dirty="0" smtClean="0">
                          <a:solidFill>
                            <a:schemeClr val="tx1"/>
                          </a:solidFill>
                        </a:rPr>
                        <a:t>111</a:t>
                      </a:r>
                      <a:endParaRPr lang="en-US" b="0" dirty="0">
                        <a:solidFill>
                          <a:schemeClr val="tx1"/>
                        </a:solidFill>
                      </a:endParaRPr>
                    </a:p>
                  </a:txBody>
                  <a:tcPr>
                    <a:noFill/>
                  </a:tcPr>
                </a:tc>
              </a:tr>
              <a:tr h="504252">
                <a:tc>
                  <a:txBody>
                    <a:bodyPr/>
                    <a:lstStyle/>
                    <a:p>
                      <a:r>
                        <a:rPr lang="en-US" sz="2000" dirty="0" smtClean="0"/>
                        <a:t>Fall Protection…………………………………..</a:t>
                      </a:r>
                      <a:endParaRPr lang="en-US" sz="2000" dirty="0"/>
                    </a:p>
                  </a:txBody>
                  <a:tcPr>
                    <a:noFill/>
                  </a:tcPr>
                </a:tc>
                <a:tc>
                  <a:txBody>
                    <a:bodyPr/>
                    <a:lstStyle/>
                    <a:p>
                      <a:pPr algn="l"/>
                      <a:r>
                        <a:rPr lang="en-US" b="0" dirty="0" smtClean="0">
                          <a:solidFill>
                            <a:schemeClr val="tx1"/>
                          </a:solidFill>
                        </a:rPr>
                        <a:t>117</a:t>
                      </a:r>
                      <a:endParaRPr lang="en-US" b="0" dirty="0">
                        <a:solidFill>
                          <a:schemeClr val="tx1"/>
                        </a:solidFill>
                      </a:endParaRPr>
                    </a:p>
                  </a:txBody>
                  <a:tcPr>
                    <a:noFill/>
                  </a:tcPr>
                </a:tc>
              </a:tr>
            </a:tbl>
          </a:graphicData>
        </a:graphic>
      </p:graphicFrame>
    </p:spTree>
    <p:extLst>
      <p:ext uri="{BB962C8B-B14F-4D97-AF65-F5344CB8AC3E}">
        <p14:creationId xmlns:p14="http://schemas.microsoft.com/office/powerpoint/2010/main" val="403164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63888" y="4473116"/>
            <a:ext cx="5414688" cy="2071455"/>
          </a:xfrm>
          <a:prstGeom prst="rect">
            <a:avLst/>
          </a:prstGeom>
          <a:ln w="15875">
            <a:noFill/>
          </a:ln>
          <a:effectLst/>
        </p:spPr>
      </p:pic>
      <p:sp>
        <p:nvSpPr>
          <p:cNvPr id="3" name="Content Placeholder 2"/>
          <p:cNvSpPr>
            <a:spLocks noGrp="1"/>
          </p:cNvSpPr>
          <p:nvPr>
            <p:ph idx="1"/>
          </p:nvPr>
        </p:nvSpPr>
        <p:spPr>
          <a:xfrm>
            <a:off x="457200" y="1405467"/>
            <a:ext cx="8301318" cy="5198533"/>
          </a:xfrm>
        </p:spPr>
        <p:txBody>
          <a:bodyPr>
            <a:noAutofit/>
          </a:bodyPr>
          <a:lstStyle/>
          <a:p>
            <a:pPr marL="0" indent="0">
              <a:buNone/>
            </a:pPr>
            <a:r>
              <a:rPr lang="en-US" sz="2400" dirty="0" smtClean="0"/>
              <a:t>The initial installation will consist of a set of five trusses. Install the </a:t>
            </a:r>
            <a:r>
              <a:rPr lang="en-US" sz="2400" dirty="0" smtClean="0">
                <a:solidFill>
                  <a:srgbClr val="0000FF"/>
                </a:solidFill>
              </a:rPr>
              <a:t>first truss</a:t>
            </a:r>
            <a:r>
              <a:rPr lang="en-US" sz="2400" dirty="0" smtClean="0"/>
              <a:t>, completing the following steps in the order presented: </a:t>
            </a:r>
          </a:p>
          <a:p>
            <a:pPr marL="801688" indent="-514350">
              <a:spcBef>
                <a:spcPts val="1200"/>
              </a:spcBef>
              <a:buSzPct val="90000"/>
              <a:buFont typeface="+mj-lt"/>
              <a:buAutoNum type="arabicPeriod"/>
            </a:pPr>
            <a:r>
              <a:rPr lang="en-US" sz="2200" dirty="0" smtClean="0"/>
              <a:t>Hoist and set the first truss into position straight</a:t>
            </a:r>
            <a:r>
              <a:rPr lang="en-US" sz="2200" dirty="0"/>
              <a:t>, plane, and plumb </a:t>
            </a:r>
            <a:endParaRPr lang="en-US" sz="2200" dirty="0" smtClean="0"/>
          </a:p>
          <a:p>
            <a:pPr marL="801688" indent="-514350">
              <a:spcBef>
                <a:spcPts val="600"/>
              </a:spcBef>
              <a:buSzPct val="90000"/>
              <a:buFont typeface="+mj-lt"/>
              <a:buAutoNum type="arabicPeriod"/>
            </a:pPr>
            <a:r>
              <a:rPr lang="en-US" sz="2200" dirty="0" smtClean="0"/>
              <a:t>Connect the truss to each bearing</a:t>
            </a:r>
          </a:p>
          <a:p>
            <a:pPr marL="801688" indent="-514350">
              <a:spcBef>
                <a:spcPts val="600"/>
              </a:spcBef>
              <a:buSzPct val="90000"/>
              <a:buFont typeface="+mj-lt"/>
              <a:buAutoNum type="arabicPeriod"/>
            </a:pPr>
            <a:r>
              <a:rPr lang="en-US" sz="2200" dirty="0" smtClean="0"/>
              <a:t>Connect the truss to ground brace verticals where they intersect </a:t>
            </a:r>
            <a:br>
              <a:rPr lang="en-US" sz="2200" dirty="0" smtClean="0"/>
            </a:br>
            <a:r>
              <a:rPr lang="en-US" sz="2200" dirty="0" smtClean="0"/>
              <a:t>the top and </a:t>
            </a:r>
            <a:br>
              <a:rPr lang="en-US" sz="2200" dirty="0" smtClean="0"/>
            </a:br>
            <a:r>
              <a:rPr lang="en-US" sz="2200" dirty="0" smtClean="0"/>
              <a:t>bottom chords </a:t>
            </a:r>
            <a:br>
              <a:rPr lang="en-US" sz="2200" dirty="0" smtClean="0"/>
            </a:br>
            <a:r>
              <a:rPr lang="en-US" sz="2200" dirty="0" smtClean="0"/>
              <a:t>of the truss</a:t>
            </a:r>
            <a:endParaRPr lang="en-US" sz="22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a:t>Installing the First Truss Set</a:t>
            </a:r>
          </a:p>
        </p:txBody>
      </p:sp>
    </p:spTree>
    <p:extLst>
      <p:ext uri="{BB962C8B-B14F-4D97-AF65-F5344CB8AC3E}">
        <p14:creationId xmlns:p14="http://schemas.microsoft.com/office/powerpoint/2010/main" val="1664824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3199"/>
            <a:ext cx="8301318" cy="5005977"/>
          </a:xfrm>
        </p:spPr>
        <p:txBody>
          <a:bodyPr>
            <a:noAutofit/>
          </a:bodyPr>
          <a:lstStyle/>
          <a:p>
            <a:pPr marL="0" indent="0">
              <a:buNone/>
            </a:pPr>
            <a:r>
              <a:rPr lang="en-US" sz="2400" dirty="0" smtClean="0"/>
              <a:t>Install the </a:t>
            </a:r>
            <a:r>
              <a:rPr lang="en-US" sz="2400" dirty="0" smtClean="0">
                <a:solidFill>
                  <a:srgbClr val="0000FF"/>
                </a:solidFill>
              </a:rPr>
              <a:t>second truss</a:t>
            </a:r>
            <a:r>
              <a:rPr lang="en-US" sz="2400" dirty="0" smtClean="0"/>
              <a:t>, completing </a:t>
            </a:r>
            <a:r>
              <a:rPr lang="en-US" sz="2400" dirty="0"/>
              <a:t>the following steps in the order presented: </a:t>
            </a:r>
          </a:p>
          <a:p>
            <a:pPr marL="693738" indent="-514350">
              <a:spcBef>
                <a:spcPts val="1200"/>
              </a:spcBef>
              <a:buClr>
                <a:schemeClr val="tx1"/>
              </a:buClr>
              <a:buSzPct val="90000"/>
              <a:buFont typeface="+mj-lt"/>
              <a:buAutoNum type="arabicPeriod"/>
            </a:pPr>
            <a:r>
              <a:rPr lang="en-US" sz="2200" dirty="0"/>
              <a:t>Hoist and set the </a:t>
            </a:r>
            <a:r>
              <a:rPr lang="en-US" sz="2200" dirty="0" smtClean="0"/>
              <a:t>truss </a:t>
            </a:r>
            <a:r>
              <a:rPr lang="en-US" sz="2200" dirty="0"/>
              <a:t>into position straight, plane, and plumb </a:t>
            </a:r>
          </a:p>
          <a:p>
            <a:pPr marL="693738" indent="-514350">
              <a:spcBef>
                <a:spcPts val="900"/>
              </a:spcBef>
              <a:buClr>
                <a:schemeClr val="tx1"/>
              </a:buClr>
              <a:buSzPct val="90000"/>
              <a:buFont typeface="+mj-lt"/>
              <a:buAutoNum type="arabicPeriod"/>
            </a:pPr>
            <a:r>
              <a:rPr lang="en-US" sz="2200" dirty="0" smtClean="0"/>
              <a:t>Connect the truss to its bearings</a:t>
            </a:r>
          </a:p>
          <a:p>
            <a:pPr marL="693738" indent="-514350">
              <a:spcBef>
                <a:spcPts val="900"/>
              </a:spcBef>
              <a:buClr>
                <a:schemeClr val="tx1"/>
              </a:buClr>
              <a:buSzPct val="90000"/>
              <a:buFont typeface="+mj-lt"/>
              <a:buAutoNum type="arabicPeriod"/>
            </a:pPr>
            <a:r>
              <a:rPr lang="en-US" sz="2200" dirty="0" smtClean="0"/>
              <a:t>Connect the first and second trusses together on their top chords using lateral restraint. </a:t>
            </a:r>
          </a:p>
          <a:p>
            <a:pPr marL="0" indent="0">
              <a:spcBef>
                <a:spcPts val="1800"/>
              </a:spcBef>
              <a:buSzPct val="90000"/>
              <a:buNone/>
            </a:pPr>
            <a:r>
              <a:rPr lang="en-US" sz="2200" b="1" dirty="0" smtClean="0">
                <a:solidFill>
                  <a:srgbClr val="FF0000"/>
                </a:solidFill>
              </a:rPr>
              <a:t>NOTE:</a:t>
            </a:r>
            <a:r>
              <a:rPr lang="en-US" sz="2200" dirty="0" smtClean="0">
                <a:solidFill>
                  <a:srgbClr val="FF0000"/>
                </a:solidFill>
              </a:rPr>
              <a:t>  If the lateral restraint is to become part of the permanent restraint and bracing structure, attach it to the underside of the top chords; otherwise, it can be attached to the top of the top chords.</a:t>
            </a:r>
          </a:p>
        </p:txBody>
      </p:sp>
      <p:sp>
        <p:nvSpPr>
          <p:cNvPr id="2" name="Title 1"/>
          <p:cNvSpPr>
            <a:spLocks noGrp="1"/>
          </p:cNvSpPr>
          <p:nvPr>
            <p:ph type="title"/>
          </p:nvPr>
        </p:nvSpPr>
        <p:spPr>
          <a:xfrm>
            <a:off x="0" y="8620"/>
            <a:ext cx="9144000" cy="1143000"/>
          </a:xfrm>
        </p:spPr>
        <p:txBody>
          <a:bodyPr anchor="b">
            <a:normAutofit/>
          </a:bodyPr>
          <a:lstStyle/>
          <a:p>
            <a:r>
              <a:rPr lang="en-US" sz="4000" dirty="0"/>
              <a:t>Installing the First Truss Set</a:t>
            </a:r>
          </a:p>
        </p:txBody>
      </p:sp>
    </p:spTree>
    <p:extLst>
      <p:ext uri="{BB962C8B-B14F-4D97-AF65-F5344CB8AC3E}">
        <p14:creationId xmlns:p14="http://schemas.microsoft.com/office/powerpoint/2010/main" val="3413655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3199"/>
            <a:ext cx="8301318" cy="5005977"/>
          </a:xfrm>
        </p:spPr>
        <p:txBody>
          <a:bodyPr>
            <a:noAutofit/>
          </a:bodyPr>
          <a:lstStyle/>
          <a:p>
            <a:r>
              <a:rPr lang="en-US" sz="2200" dirty="0" smtClean="0"/>
              <a:t>Install trusses 3-5,  hoisting, placing, and securing each truss to its bearings</a:t>
            </a:r>
          </a:p>
          <a:p>
            <a:pPr>
              <a:spcBef>
                <a:spcPts val="1200"/>
              </a:spcBef>
            </a:pPr>
            <a:r>
              <a:rPr lang="en-US" sz="2200" dirty="0" smtClean="0"/>
              <a:t>Attach each truss to the preceding truss with lateral restraint on the top chords </a:t>
            </a:r>
            <a:r>
              <a:rPr lang="en-US" sz="2200" u="sng" dirty="0" smtClean="0"/>
              <a:t>immediately</a:t>
            </a:r>
            <a:r>
              <a:rPr lang="en-US" sz="2200" dirty="0" smtClean="0"/>
              <a:t> after securing it to its bearings</a:t>
            </a:r>
          </a:p>
          <a:p>
            <a:pPr>
              <a:spcBef>
                <a:spcPts val="1200"/>
              </a:spcBef>
            </a:pPr>
            <a:r>
              <a:rPr lang="en-US" sz="2200" dirty="0" smtClean="0"/>
              <a:t>After all five trusses have been placed and secured to bearings and top chord lateral restraint, install lateral restraint on webs and bottom chords</a:t>
            </a:r>
          </a:p>
          <a:p>
            <a:pPr marL="341313" indent="0">
              <a:spcBef>
                <a:spcPts val="1200"/>
              </a:spcBef>
              <a:buSzPct val="90000"/>
              <a:buNone/>
            </a:pPr>
            <a:r>
              <a:rPr lang="en-US" sz="2200" b="1" dirty="0" smtClean="0"/>
              <a:t>NOTE:</a:t>
            </a:r>
            <a:r>
              <a:rPr lang="en-US" sz="2200" dirty="0" smtClean="0"/>
              <a:t>  Rows </a:t>
            </a:r>
            <a:r>
              <a:rPr lang="en-US" sz="2200" dirty="0"/>
              <a:t>of bottom chord lateral restraint installed for the purpose of stabilizing the bottom chords of the trusses during installation should be spaced no more than 15' </a:t>
            </a:r>
            <a:r>
              <a:rPr lang="en-US" sz="2200" dirty="0" smtClean="0"/>
              <a:t>on-center</a:t>
            </a:r>
          </a:p>
        </p:txBody>
      </p:sp>
      <p:sp>
        <p:nvSpPr>
          <p:cNvPr id="2" name="Title 1"/>
          <p:cNvSpPr>
            <a:spLocks noGrp="1"/>
          </p:cNvSpPr>
          <p:nvPr>
            <p:ph type="title"/>
          </p:nvPr>
        </p:nvSpPr>
        <p:spPr>
          <a:xfrm>
            <a:off x="0" y="8620"/>
            <a:ext cx="9144000" cy="1143000"/>
          </a:xfrm>
        </p:spPr>
        <p:txBody>
          <a:bodyPr anchor="b">
            <a:normAutofit/>
          </a:bodyPr>
          <a:lstStyle/>
          <a:p>
            <a:r>
              <a:rPr lang="en-US" sz="4000" dirty="0"/>
              <a:t>Installing the First Truss Set</a:t>
            </a:r>
          </a:p>
        </p:txBody>
      </p:sp>
    </p:spTree>
    <p:extLst>
      <p:ext uri="{BB962C8B-B14F-4D97-AF65-F5344CB8AC3E}">
        <p14:creationId xmlns:p14="http://schemas.microsoft.com/office/powerpoint/2010/main" val="218422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95736" y="4077072"/>
            <a:ext cx="5766025" cy="2248948"/>
          </a:xfrm>
          <a:prstGeom prst="rect">
            <a:avLst/>
          </a:prstGeom>
          <a:ln w="15875">
            <a:noFill/>
          </a:ln>
          <a:effectLst/>
        </p:spPr>
      </p:pic>
      <p:sp>
        <p:nvSpPr>
          <p:cNvPr id="3" name="Content Placeholder 2"/>
          <p:cNvSpPr>
            <a:spLocks noGrp="1"/>
          </p:cNvSpPr>
          <p:nvPr>
            <p:ph idx="1"/>
          </p:nvPr>
        </p:nvSpPr>
        <p:spPr>
          <a:xfrm>
            <a:off x="457200" y="1467824"/>
            <a:ext cx="8229600" cy="3365332"/>
          </a:xfrm>
        </p:spPr>
        <p:txBody>
          <a:bodyPr>
            <a:normAutofit/>
          </a:bodyPr>
          <a:lstStyle/>
          <a:p>
            <a:r>
              <a:rPr lang="en-US" sz="2400" dirty="0"/>
              <a:t>Install </a:t>
            </a:r>
            <a:r>
              <a:rPr lang="en-US" sz="2400" dirty="0">
                <a:solidFill>
                  <a:srgbClr val="0000FF"/>
                </a:solidFill>
              </a:rPr>
              <a:t>top chord </a:t>
            </a:r>
            <a:r>
              <a:rPr lang="en-US" sz="2400" dirty="0"/>
              <a:t>diagonal bracing </a:t>
            </a:r>
            <a:r>
              <a:rPr lang="en-US" sz="2400" u="sng" dirty="0"/>
              <a:t>immediately</a:t>
            </a:r>
            <a:r>
              <a:rPr lang="en-US" sz="2400" dirty="0"/>
              <a:t> after the first 5 trusses have been set and restrained. Thereafter, install top chord diagonal bracing at no more than 20’ intervals.</a:t>
            </a:r>
            <a:endParaRPr lang="en-US" sz="2400" b="1" dirty="0"/>
          </a:p>
          <a:p>
            <a:pPr>
              <a:spcBef>
                <a:spcPts val="1800"/>
              </a:spcBef>
            </a:pPr>
            <a:r>
              <a:rPr lang="en-US" sz="2400" dirty="0" smtClean="0"/>
              <a:t>With the top chord plane fully braced, install </a:t>
            </a:r>
            <a:r>
              <a:rPr lang="en-US" sz="2400" dirty="0"/>
              <a:t>diagonal </a:t>
            </a:r>
            <a:r>
              <a:rPr lang="en-US" sz="2400" dirty="0" smtClean="0"/>
              <a:t>bracing on the web </a:t>
            </a:r>
            <a:r>
              <a:rPr lang="en-US" sz="2400" dirty="0"/>
              <a:t>plane, and then the bottom chord plane</a:t>
            </a:r>
          </a:p>
          <a:p>
            <a:pPr marL="0" indent="0">
              <a:spcBef>
                <a:spcPts val="1800"/>
              </a:spcBef>
              <a:buNone/>
            </a:pPr>
            <a:endParaRPr lang="en-US" sz="3000" b="1" dirty="0"/>
          </a:p>
        </p:txBody>
      </p:sp>
      <p:sp>
        <p:nvSpPr>
          <p:cNvPr id="2" name="Title 1"/>
          <p:cNvSpPr>
            <a:spLocks noGrp="1"/>
          </p:cNvSpPr>
          <p:nvPr>
            <p:ph type="title"/>
          </p:nvPr>
        </p:nvSpPr>
        <p:spPr>
          <a:xfrm>
            <a:off x="0" y="8620"/>
            <a:ext cx="9144000" cy="1143000"/>
          </a:xfrm>
        </p:spPr>
        <p:txBody>
          <a:bodyPr anchor="b">
            <a:normAutofit/>
          </a:bodyPr>
          <a:lstStyle/>
          <a:p>
            <a:r>
              <a:rPr lang="en-US" sz="4000" dirty="0"/>
              <a:t>Installing the First Truss Set</a:t>
            </a:r>
          </a:p>
        </p:txBody>
      </p:sp>
    </p:spTree>
    <p:extLst>
      <p:ext uri="{BB962C8B-B14F-4D97-AF65-F5344CB8AC3E}">
        <p14:creationId xmlns:p14="http://schemas.microsoft.com/office/powerpoint/2010/main" val="3537962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2204864"/>
            <a:ext cx="4097887" cy="3482098"/>
          </a:xfrm>
        </p:spPr>
        <p:txBody>
          <a:bodyPr>
            <a:normAutofit/>
          </a:bodyPr>
          <a:lstStyle/>
          <a:p>
            <a:pPr marL="0" indent="0">
              <a:spcBef>
                <a:spcPts val="1500"/>
              </a:spcBef>
              <a:buNone/>
            </a:pPr>
            <a:r>
              <a:rPr lang="en-US" sz="2400" b="1" dirty="0" smtClean="0">
                <a:solidFill>
                  <a:srgbClr val="FF0000"/>
                </a:solidFill>
              </a:rPr>
              <a:t>WARNING</a:t>
            </a:r>
            <a:r>
              <a:rPr lang="en-US" sz="2400" b="1" dirty="0">
                <a:solidFill>
                  <a:srgbClr val="FF0000"/>
                </a:solidFill>
              </a:rPr>
              <a:t>!</a:t>
            </a:r>
            <a:r>
              <a:rPr lang="en-US" sz="2400" dirty="0"/>
              <a:t> </a:t>
            </a:r>
            <a:r>
              <a:rPr lang="en-US" sz="2400" dirty="0" smtClean="0"/>
              <a:t> Do </a:t>
            </a:r>
            <a:r>
              <a:rPr lang="en-US" sz="2400" dirty="0"/>
              <a:t>not remove ground bracing until all </a:t>
            </a:r>
            <a:r>
              <a:rPr lang="en-US" sz="2400" dirty="0" smtClean="0"/>
              <a:t>top </a:t>
            </a:r>
            <a:r>
              <a:rPr lang="en-US" sz="2400" dirty="0"/>
              <a:t>chord, web, and bottom chord lateral restraint and diagonal bracing is installed for at least the first five </a:t>
            </a:r>
            <a:r>
              <a:rPr lang="en-US" sz="2400" dirty="0" smtClean="0"/>
              <a:t>trusses</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Removing Ground </a:t>
            </a:r>
            <a:r>
              <a:rPr lang="en-US" sz="4000" dirty="0"/>
              <a:t>Bracing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204864"/>
            <a:ext cx="3520745" cy="26291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5737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384"/>
            <a:ext cx="8229600" cy="3394811"/>
          </a:xfrm>
        </p:spPr>
        <p:txBody>
          <a:bodyPr>
            <a:noAutofit/>
          </a:bodyPr>
          <a:lstStyle/>
          <a:p>
            <a:pPr>
              <a:spcBef>
                <a:spcPts val="1800"/>
              </a:spcBef>
            </a:pPr>
            <a:r>
              <a:rPr lang="en-US" sz="2400" dirty="0"/>
              <a:t>Install the next five trusses with top chord temporary lateral restraint, followed the installation of restraint on webs and the bottom </a:t>
            </a:r>
            <a:r>
              <a:rPr lang="en-US" sz="2400" dirty="0" smtClean="0"/>
              <a:t>chord</a:t>
            </a:r>
            <a:endParaRPr lang="en-US" sz="2400" dirty="0"/>
          </a:p>
          <a:p>
            <a:pPr>
              <a:spcBef>
                <a:spcPts val="1800"/>
              </a:spcBef>
            </a:pPr>
            <a:r>
              <a:rPr lang="en-US" sz="2400" dirty="0" smtClean="0"/>
              <a:t>Install diagonal bracing starting with the top chord, and followed by webs and the bottom chord</a:t>
            </a:r>
          </a:p>
          <a:p>
            <a:pPr>
              <a:spcBef>
                <a:spcPts val="1800"/>
              </a:spcBef>
            </a:pPr>
            <a:r>
              <a:rPr lang="en-US" sz="2400" dirty="0" smtClean="0"/>
              <a:t>Repeat </a:t>
            </a:r>
            <a:r>
              <a:rPr lang="en-US" sz="2400" dirty="0"/>
              <a:t>this process </a:t>
            </a:r>
            <a:r>
              <a:rPr lang="en-US" sz="2400" dirty="0" smtClean="0"/>
              <a:t>with </a:t>
            </a:r>
            <a:r>
              <a:rPr lang="en-US" sz="2400" dirty="0"/>
              <a:t>sets of five trusses until all of the remaining trusses have been </a:t>
            </a:r>
            <a:r>
              <a:rPr lang="en-US" sz="2400" dirty="0" smtClean="0"/>
              <a:t>installed</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Installing Remaining Trusses</a:t>
            </a:r>
            <a:endParaRPr lang="en-US" sz="4000" dirty="0"/>
          </a:p>
        </p:txBody>
      </p:sp>
    </p:spTree>
    <p:extLst>
      <p:ext uri="{BB962C8B-B14F-4D97-AF65-F5344CB8AC3E}">
        <p14:creationId xmlns:p14="http://schemas.microsoft.com/office/powerpoint/2010/main" val="3058779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63243"/>
            <a:ext cx="9144000" cy="2585323"/>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Lateral Restraint </a:t>
            </a:r>
          </a:p>
          <a:p>
            <a:pPr algn="ctr"/>
            <a:r>
              <a:rPr lang="en-US" sz="5400" dirty="0" smtClean="0">
                <a:effectLst>
                  <a:outerShdw blurRad="38100" dist="38100" dir="2700000" algn="tl">
                    <a:srgbClr val="000000">
                      <a:alpha val="43137"/>
                    </a:srgbClr>
                  </a:outerShdw>
                </a:effectLst>
                <a:latin typeface="Bickley Script" panose="030202020406070A0903" pitchFamily="66" charset="0"/>
                <a:ea typeface="+mj-ea"/>
                <a:cs typeface="+mj-cs"/>
              </a:rPr>
              <a:t>and</a:t>
            </a:r>
            <a:endParaRPr lang="en-US" sz="5400" dirty="0">
              <a:effectLst>
                <a:outerShdw blurRad="38100" dist="38100" dir="2700000" algn="tl">
                  <a:srgbClr val="000000">
                    <a:alpha val="43137"/>
                  </a:srgbClr>
                </a:outerShdw>
              </a:effectLst>
              <a:latin typeface="Bickley Script" panose="030202020406070A0903" pitchFamily="66" charset="0"/>
              <a:ea typeface="+mj-ea"/>
              <a:cs typeface="+mj-cs"/>
            </a:endParaRPr>
          </a:p>
          <a:p>
            <a:pPr algn="ctr"/>
            <a:r>
              <a:rPr lang="en-US" sz="5400" dirty="0" smtClean="0">
                <a:effectLst>
                  <a:outerShdw blurRad="38100" dist="38100" dir="2700000" algn="tl">
                    <a:srgbClr val="000000">
                      <a:alpha val="43137"/>
                    </a:srgbClr>
                  </a:outerShdw>
                </a:effectLst>
              </a:rPr>
              <a:t>Diagonal Bracing</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588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63888" y="3248980"/>
            <a:ext cx="5472586" cy="3404768"/>
          </a:xfrm>
          <a:prstGeom prst="rect">
            <a:avLst/>
          </a:prstGeom>
        </p:spPr>
      </p:pic>
      <p:sp>
        <p:nvSpPr>
          <p:cNvPr id="3" name="Content Placeholder 2"/>
          <p:cNvSpPr>
            <a:spLocks noGrp="1"/>
          </p:cNvSpPr>
          <p:nvPr>
            <p:ph idx="1"/>
          </p:nvPr>
        </p:nvSpPr>
        <p:spPr>
          <a:xfrm>
            <a:off x="457201" y="1602714"/>
            <a:ext cx="7862047" cy="4569486"/>
          </a:xfrm>
        </p:spPr>
        <p:txBody>
          <a:bodyPr>
            <a:normAutofit/>
          </a:bodyPr>
          <a:lstStyle/>
          <a:p>
            <a:pPr marL="0" lvl="0" indent="0">
              <a:spcBef>
                <a:spcPts val="1800"/>
              </a:spcBef>
              <a:buNone/>
            </a:pPr>
            <a:r>
              <a:rPr lang="en-US" sz="2200" b="1" dirty="0" smtClean="0"/>
              <a:t>Lateral Restraint </a:t>
            </a:r>
            <a:r>
              <a:rPr lang="en-US" sz="2200" b="1" dirty="0" smtClean="0">
                <a:sym typeface="Symbol"/>
              </a:rPr>
              <a:t> </a:t>
            </a:r>
            <a:r>
              <a:rPr lang="en-US" sz="2200" dirty="0"/>
              <a:t>A structural member installed at right angles to a chord or </a:t>
            </a:r>
            <a:r>
              <a:rPr lang="en-US" sz="2200" dirty="0" smtClean="0"/>
              <a:t>web </a:t>
            </a:r>
            <a:r>
              <a:rPr lang="en-US" sz="2200" dirty="0"/>
              <a:t>member of a </a:t>
            </a:r>
            <a:r>
              <a:rPr lang="en-US" sz="2200" dirty="0" smtClean="0"/>
              <a:t>truss </a:t>
            </a:r>
            <a:r>
              <a:rPr lang="en-US" sz="2200" dirty="0"/>
              <a:t>to reduce the laterally unsupported length of the </a:t>
            </a:r>
            <a:r>
              <a:rPr lang="en-US" sz="2200" dirty="0" smtClean="0"/>
              <a:t>truss member</a:t>
            </a:r>
          </a:p>
          <a:p>
            <a:pPr marL="0" lvl="0" indent="0">
              <a:spcBef>
                <a:spcPts val="1800"/>
              </a:spcBef>
              <a:buNone/>
            </a:pPr>
            <a:r>
              <a:rPr lang="en-US" sz="2200" b="1" dirty="0" smtClean="0"/>
              <a:t>Diagonal Bracing</a:t>
            </a:r>
            <a:r>
              <a:rPr lang="en-US" sz="2200" dirty="0" smtClean="0"/>
              <a:t> </a:t>
            </a:r>
            <a:r>
              <a:rPr lang="en-US" sz="2200" dirty="0" smtClean="0">
                <a:sym typeface="Symbol"/>
              </a:rPr>
              <a:t> A s</a:t>
            </a:r>
            <a:r>
              <a:rPr lang="en-US" sz="2200" dirty="0" smtClean="0"/>
              <a:t>tructural </a:t>
            </a:r>
            <a:r>
              <a:rPr lang="en-US" sz="2200" dirty="0"/>
              <a:t>member </a:t>
            </a:r>
            <a:r>
              <a:rPr lang="en-US" sz="2200" dirty="0" smtClean="0"/>
              <a:t/>
            </a:r>
            <a:br>
              <a:rPr lang="en-US" sz="2200" dirty="0" smtClean="0"/>
            </a:br>
            <a:r>
              <a:rPr lang="en-US" sz="2200" dirty="0" smtClean="0"/>
              <a:t>installed </a:t>
            </a:r>
            <a:r>
              <a:rPr lang="en-US" sz="2200" dirty="0"/>
              <a:t>at an angle to a </a:t>
            </a:r>
            <a:r>
              <a:rPr lang="en-US" sz="2200" dirty="0" smtClean="0"/>
              <a:t>truss </a:t>
            </a:r>
            <a:br>
              <a:rPr lang="en-US" sz="2200" dirty="0" smtClean="0"/>
            </a:br>
            <a:r>
              <a:rPr lang="en-US" sz="2200" dirty="0" smtClean="0"/>
              <a:t>chord </a:t>
            </a:r>
            <a:r>
              <a:rPr lang="en-US" sz="2200" dirty="0"/>
              <a:t>or web member and </a:t>
            </a:r>
            <a:r>
              <a:rPr lang="en-US" sz="2200" dirty="0" smtClean="0"/>
              <a:t/>
            </a:r>
            <a:br>
              <a:rPr lang="en-US" sz="2200" dirty="0" smtClean="0"/>
            </a:br>
            <a:r>
              <a:rPr lang="en-US" sz="2200" dirty="0" smtClean="0"/>
              <a:t>intended </a:t>
            </a:r>
            <a:r>
              <a:rPr lang="en-US" sz="2200" dirty="0"/>
              <a:t>to </a:t>
            </a:r>
            <a:r>
              <a:rPr lang="en-US" sz="2200" dirty="0" smtClean="0"/>
              <a:t>stabilize </a:t>
            </a:r>
            <a:br>
              <a:rPr lang="en-US" sz="2200" dirty="0" smtClean="0"/>
            </a:br>
            <a:r>
              <a:rPr lang="en-US" sz="2200" dirty="0" smtClean="0"/>
              <a:t>truss members and/or </a:t>
            </a:r>
            <a:br>
              <a:rPr lang="en-US" sz="2200" dirty="0" smtClean="0"/>
            </a:br>
            <a:r>
              <a:rPr lang="en-US" sz="2200" dirty="0" smtClean="0"/>
              <a:t>truss lateral restraint</a:t>
            </a:r>
            <a:endParaRPr lang="en-US" sz="2200" dirty="0"/>
          </a:p>
          <a:p>
            <a:pPr marL="457200" indent="-457200">
              <a:spcBef>
                <a:spcPts val="1800"/>
              </a:spcBef>
            </a:pPr>
            <a:endParaRPr lang="en-US" sz="2400" b="1" dirty="0" smtClean="0"/>
          </a:p>
          <a:p>
            <a:pPr marL="336550" indent="0">
              <a:spcBef>
                <a:spcPts val="1800"/>
              </a:spcBef>
              <a:buNone/>
            </a:pPr>
            <a:endParaRPr lang="en-US" sz="2400" b="1" dirty="0" smtClean="0">
              <a:solidFill>
                <a:srgbClr val="FF0000"/>
              </a:solidFill>
            </a:endParaRPr>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Restraint &amp; Bracing</a:t>
            </a:r>
            <a:endParaRPr lang="en-US" sz="4000" dirty="0"/>
          </a:p>
        </p:txBody>
      </p:sp>
    </p:spTree>
    <p:extLst>
      <p:ext uri="{BB962C8B-B14F-4D97-AF65-F5344CB8AC3E}">
        <p14:creationId xmlns:p14="http://schemas.microsoft.com/office/powerpoint/2010/main" val="1258604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641" y="1322505"/>
            <a:ext cx="7862047" cy="4830097"/>
          </a:xfrm>
        </p:spPr>
        <p:txBody>
          <a:bodyPr/>
          <a:lstStyle/>
          <a:p>
            <a:pPr marL="0" indent="0">
              <a:spcBef>
                <a:spcPts val="1800"/>
              </a:spcBef>
              <a:buNone/>
            </a:pPr>
            <a:r>
              <a:rPr lang="en-US" sz="2800" dirty="0" smtClean="0"/>
              <a:t>Come in two varieties:</a:t>
            </a:r>
          </a:p>
          <a:p>
            <a:pPr lvl="1" indent="-401638">
              <a:spcBef>
                <a:spcPts val="1200"/>
              </a:spcBef>
              <a:buSzPct val="100000"/>
              <a:buFont typeface="Wingdings" panose="05000000000000000000" pitchFamily="2" charset="2"/>
              <a:buChar char="ü"/>
            </a:pPr>
            <a:r>
              <a:rPr lang="en-US" sz="2400" b="1" dirty="0" smtClean="0"/>
              <a:t>Temporary </a:t>
            </a:r>
            <a:r>
              <a:rPr lang="en-US" sz="2400" dirty="0" smtClean="0">
                <a:sym typeface="Symbol"/>
              </a:rPr>
              <a:t> Provides support during installation. Holds </a:t>
            </a:r>
            <a:r>
              <a:rPr lang="en-US" sz="2400" dirty="0" smtClean="0"/>
              <a:t>trusses </a:t>
            </a:r>
            <a:r>
              <a:rPr lang="en-US" sz="2400" dirty="0"/>
              <a:t>in their proper location, plumb and in plane, until </a:t>
            </a:r>
            <a:r>
              <a:rPr lang="en-US" sz="2400" dirty="0" smtClean="0"/>
              <a:t>permanent individual truss member restraint</a:t>
            </a:r>
            <a:r>
              <a:rPr lang="en-US" sz="2400" dirty="0"/>
              <a:t>, </a:t>
            </a:r>
            <a:r>
              <a:rPr lang="en-US" sz="2400" dirty="0" smtClean="0"/>
              <a:t>diagonal bracing, </a:t>
            </a:r>
            <a:r>
              <a:rPr lang="en-US" sz="2400" dirty="0"/>
              <a:t>and </a:t>
            </a:r>
            <a:r>
              <a:rPr lang="en-US" sz="2400" dirty="0" smtClean="0"/>
              <a:t>permanent building stability bracing </a:t>
            </a:r>
            <a:r>
              <a:rPr lang="en-US" sz="2400" dirty="0"/>
              <a:t>are </a:t>
            </a:r>
            <a:r>
              <a:rPr lang="en-US" sz="2400" dirty="0" smtClean="0"/>
              <a:t>fully installed.</a:t>
            </a:r>
            <a:endParaRPr lang="en-US" sz="2400" dirty="0"/>
          </a:p>
          <a:p>
            <a:pPr lvl="1" indent="-401638">
              <a:spcBef>
                <a:spcPts val="1200"/>
              </a:spcBef>
              <a:buFont typeface="Wingdings" panose="05000000000000000000" pitchFamily="2" charset="2"/>
              <a:buChar char="ü"/>
            </a:pPr>
            <a:r>
              <a:rPr lang="en-US" sz="2400" b="1" dirty="0" smtClean="0"/>
              <a:t>Permanent</a:t>
            </a:r>
            <a:r>
              <a:rPr lang="en-US" sz="2400" dirty="0">
                <a:sym typeface="Symbol"/>
              </a:rPr>
              <a:t>  </a:t>
            </a:r>
            <a:r>
              <a:rPr lang="en-US" sz="2400" dirty="0" smtClean="0"/>
              <a:t>Restraint </a:t>
            </a:r>
            <a:r>
              <a:rPr lang="en-US" sz="2400" dirty="0"/>
              <a:t>and </a:t>
            </a:r>
            <a:r>
              <a:rPr lang="en-US" sz="2400" dirty="0" smtClean="0"/>
              <a:t>bracing that provide on-going structural support and resistance to gravity, wind, and other loads during the lifetime of the building (a.k.a. Permanent Building Stability Bracing)</a:t>
            </a:r>
          </a:p>
          <a:p>
            <a:pPr lvl="1">
              <a:spcBef>
                <a:spcPts val="1800"/>
              </a:spcBef>
            </a:pPr>
            <a:endParaRPr lang="en-US" sz="2400" dirty="0">
              <a:solidFill>
                <a:srgbClr val="FF0000"/>
              </a:solidFill>
            </a:endParaRPr>
          </a:p>
          <a:p>
            <a:pPr marL="336550" indent="0">
              <a:spcBef>
                <a:spcPts val="1800"/>
              </a:spcBef>
              <a:buNone/>
            </a:pPr>
            <a:endParaRPr lang="en-US" sz="3000" b="1" dirty="0" smtClean="0">
              <a:solidFill>
                <a:srgbClr val="FF0000"/>
              </a:solidFill>
            </a:endParaRPr>
          </a:p>
          <a:p>
            <a:pPr marL="336550" indent="0">
              <a:spcBef>
                <a:spcPts val="1800"/>
              </a:spcBef>
              <a:buNone/>
            </a:pPr>
            <a:endParaRPr lang="en-US" sz="3000" b="1" dirty="0" smtClean="0">
              <a:solidFill>
                <a:srgbClr val="FF0000"/>
              </a:solidFill>
            </a:endParaRPr>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Restraint &amp; Bracing</a:t>
            </a:r>
            <a:endParaRPr lang="en-US" sz="4000" dirty="0"/>
          </a:p>
        </p:txBody>
      </p:sp>
    </p:spTree>
    <p:extLst>
      <p:ext uri="{BB962C8B-B14F-4D97-AF65-F5344CB8AC3E}">
        <p14:creationId xmlns:p14="http://schemas.microsoft.com/office/powerpoint/2010/main" val="2422673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5964" y="1476092"/>
            <a:ext cx="3153168" cy="4083980"/>
          </a:xfrm>
          <a:prstGeom prst="rect">
            <a:avLst/>
          </a:prstGeom>
        </p:spPr>
      </p:pic>
      <p:sp>
        <p:nvSpPr>
          <p:cNvPr id="3" name="Content Placeholder 2"/>
          <p:cNvSpPr>
            <a:spLocks noGrp="1"/>
          </p:cNvSpPr>
          <p:nvPr>
            <p:ph idx="1"/>
          </p:nvPr>
        </p:nvSpPr>
        <p:spPr>
          <a:xfrm>
            <a:off x="698248" y="2328565"/>
            <a:ext cx="5997987" cy="2684612"/>
          </a:xfrm>
        </p:spPr>
        <p:txBody>
          <a:bodyPr/>
          <a:lstStyle/>
          <a:p>
            <a:pPr marL="0" indent="0">
              <a:spcBef>
                <a:spcPts val="1800"/>
              </a:spcBef>
              <a:buNone/>
            </a:pPr>
            <a:r>
              <a:rPr lang="en-US" sz="2400" b="1" dirty="0" smtClean="0"/>
              <a:t>NOTE!</a:t>
            </a:r>
            <a:r>
              <a:rPr lang="en-US" sz="2400" dirty="0" smtClean="0"/>
              <a:t>  When properly planned </a:t>
            </a:r>
            <a:br>
              <a:rPr lang="en-US" sz="2400" dirty="0" smtClean="0"/>
            </a:br>
            <a:r>
              <a:rPr lang="en-US" sz="2400" dirty="0" smtClean="0"/>
              <a:t>and executed, </a:t>
            </a:r>
            <a:r>
              <a:rPr lang="en-US" sz="2400" i="1" dirty="0" smtClean="0"/>
              <a:t>temporary </a:t>
            </a:r>
            <a:r>
              <a:rPr lang="en-US" sz="2400" dirty="0" smtClean="0"/>
              <a:t>lateral </a:t>
            </a:r>
            <a:br>
              <a:rPr lang="en-US" sz="2400" dirty="0" smtClean="0"/>
            </a:br>
            <a:r>
              <a:rPr lang="en-US" sz="2400" dirty="0" smtClean="0"/>
              <a:t>restraint and diagonal bracing </a:t>
            </a:r>
            <a:br>
              <a:rPr lang="en-US" sz="2400" dirty="0" smtClean="0"/>
            </a:br>
            <a:r>
              <a:rPr lang="en-US" sz="2400" dirty="0" smtClean="0"/>
              <a:t>can serve as </a:t>
            </a:r>
            <a:r>
              <a:rPr lang="en-US" sz="2400" i="1" dirty="0" smtClean="0"/>
              <a:t>permanent</a:t>
            </a:r>
            <a:r>
              <a:rPr lang="en-US" sz="2400" dirty="0"/>
              <a:t> </a:t>
            </a:r>
            <a:r>
              <a:rPr lang="en-US" sz="2400" dirty="0" smtClean="0"/>
              <a:t>lateral</a:t>
            </a:r>
            <a:br>
              <a:rPr lang="en-US" sz="2400" dirty="0" smtClean="0"/>
            </a:br>
            <a:r>
              <a:rPr lang="en-US" sz="2400" dirty="0" smtClean="0"/>
              <a:t>restraint and diagonal bracing</a:t>
            </a:r>
            <a:endParaRPr lang="en-US" sz="2400" dirty="0">
              <a:solidFill>
                <a:srgbClr val="FF0000"/>
              </a:solidFill>
            </a:endParaRPr>
          </a:p>
          <a:p>
            <a:pPr marL="336550" indent="0">
              <a:spcBef>
                <a:spcPts val="1800"/>
              </a:spcBef>
              <a:buNone/>
            </a:pPr>
            <a:endParaRPr lang="en-US" sz="3000" b="1" dirty="0" smtClean="0">
              <a:solidFill>
                <a:srgbClr val="FF0000"/>
              </a:solidFill>
            </a:endParaRPr>
          </a:p>
          <a:p>
            <a:pPr marL="336550" indent="0">
              <a:spcBef>
                <a:spcPts val="1800"/>
              </a:spcBef>
              <a:buNone/>
            </a:pPr>
            <a:endParaRPr lang="en-US" sz="3000" b="1" dirty="0" smtClean="0">
              <a:solidFill>
                <a:srgbClr val="FF0000"/>
              </a:solidFill>
            </a:endParaRPr>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Restraint &amp; Bracing</a:t>
            </a:r>
            <a:endParaRPr lang="en-US" sz="4000" dirty="0"/>
          </a:p>
        </p:txBody>
      </p:sp>
    </p:spTree>
    <p:extLst>
      <p:ext uri="{BB962C8B-B14F-4D97-AF65-F5344CB8AC3E}">
        <p14:creationId xmlns:p14="http://schemas.microsoft.com/office/powerpoint/2010/main" val="360969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44000" cy="1143000"/>
          </a:xfrm>
        </p:spPr>
        <p:txBody>
          <a:bodyPr anchor="b">
            <a:normAutofit/>
          </a:bodyPr>
          <a:lstStyle/>
          <a:p>
            <a:r>
              <a:rPr lang="en-US" sz="4000" dirty="0" smtClean="0"/>
              <a:t>Parts of a Truss</a:t>
            </a:r>
            <a:endParaRPr lang="en-US" sz="4000"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7549" y="1903120"/>
            <a:ext cx="8437031" cy="2466048"/>
          </a:xfrm>
          <a:prstGeom prst="rect">
            <a:avLst/>
          </a:prstGeom>
        </p:spPr>
      </p:pic>
      <p:sp>
        <p:nvSpPr>
          <p:cNvPr id="7" name="Rectangle 6"/>
          <p:cNvSpPr/>
          <p:nvPr/>
        </p:nvSpPr>
        <p:spPr>
          <a:xfrm>
            <a:off x="2807804" y="5248001"/>
            <a:ext cx="197223" cy="197223"/>
          </a:xfrm>
          <a:prstGeom prst="rect">
            <a:avLst/>
          </a:pr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953654" y="4869160"/>
            <a:ext cx="197223" cy="197223"/>
          </a:xfrm>
          <a:prstGeom prst="rect">
            <a:avLst/>
          </a:prstGeom>
          <a:solidFill>
            <a:srgbClr val="00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953429" y="5275955"/>
            <a:ext cx="197223" cy="197223"/>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07804" y="4887961"/>
            <a:ext cx="197223" cy="19722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008837" y="4825925"/>
            <a:ext cx="1656560" cy="369332"/>
          </a:xfrm>
          <a:prstGeom prst="rect">
            <a:avLst/>
          </a:prstGeom>
          <a:noFill/>
        </p:spPr>
        <p:txBody>
          <a:bodyPr wrap="square" rtlCol="0">
            <a:spAutoFit/>
          </a:bodyPr>
          <a:lstStyle/>
          <a:p>
            <a:r>
              <a:rPr lang="en-US" dirty="0" smtClean="0"/>
              <a:t>Top Chord</a:t>
            </a:r>
            <a:endParaRPr lang="en-US" dirty="0"/>
          </a:p>
        </p:txBody>
      </p:sp>
      <p:sp>
        <p:nvSpPr>
          <p:cNvPr id="13" name="TextBox 12"/>
          <p:cNvSpPr txBox="1"/>
          <p:nvPr/>
        </p:nvSpPr>
        <p:spPr>
          <a:xfrm>
            <a:off x="2996286" y="5187879"/>
            <a:ext cx="1885135" cy="369332"/>
          </a:xfrm>
          <a:prstGeom prst="rect">
            <a:avLst/>
          </a:prstGeom>
          <a:noFill/>
        </p:spPr>
        <p:txBody>
          <a:bodyPr wrap="square" rtlCol="0">
            <a:spAutoFit/>
          </a:bodyPr>
          <a:lstStyle/>
          <a:p>
            <a:r>
              <a:rPr lang="en-US" dirty="0" smtClean="0"/>
              <a:t>Bottom Chord</a:t>
            </a:r>
            <a:endParaRPr lang="en-US" dirty="0"/>
          </a:p>
        </p:txBody>
      </p:sp>
      <p:sp>
        <p:nvSpPr>
          <p:cNvPr id="14" name="TextBox 13"/>
          <p:cNvSpPr txBox="1"/>
          <p:nvPr/>
        </p:nvSpPr>
        <p:spPr>
          <a:xfrm>
            <a:off x="5149308" y="5219908"/>
            <a:ext cx="1999130" cy="369332"/>
          </a:xfrm>
          <a:prstGeom prst="rect">
            <a:avLst/>
          </a:prstGeom>
          <a:noFill/>
        </p:spPr>
        <p:txBody>
          <a:bodyPr wrap="square" rtlCol="0">
            <a:spAutoFit/>
          </a:bodyPr>
          <a:lstStyle/>
          <a:p>
            <a:r>
              <a:rPr lang="en-US" dirty="0" smtClean="0"/>
              <a:t>Heels</a:t>
            </a:r>
            <a:endParaRPr lang="en-US" dirty="0"/>
          </a:p>
        </p:txBody>
      </p:sp>
      <p:sp>
        <p:nvSpPr>
          <p:cNvPr id="15" name="TextBox 14"/>
          <p:cNvSpPr txBox="1"/>
          <p:nvPr/>
        </p:nvSpPr>
        <p:spPr>
          <a:xfrm>
            <a:off x="5165158" y="4823682"/>
            <a:ext cx="1999130" cy="369332"/>
          </a:xfrm>
          <a:prstGeom prst="rect">
            <a:avLst/>
          </a:prstGeom>
          <a:noFill/>
        </p:spPr>
        <p:txBody>
          <a:bodyPr wrap="square" rtlCol="0">
            <a:spAutoFit/>
          </a:bodyPr>
          <a:lstStyle/>
          <a:p>
            <a:r>
              <a:rPr lang="en-US" dirty="0" smtClean="0"/>
              <a:t>Webs</a:t>
            </a:r>
            <a:endParaRPr lang="en-US" dirty="0"/>
          </a:p>
        </p:txBody>
      </p:sp>
    </p:spTree>
    <p:extLst>
      <p:ext uri="{BB962C8B-B14F-4D97-AF65-F5344CB8AC3E}">
        <p14:creationId xmlns:p14="http://schemas.microsoft.com/office/powerpoint/2010/main" val="2091030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603337"/>
            <a:ext cx="8229600" cy="4525963"/>
          </a:xfrm>
        </p:spPr>
        <p:txBody>
          <a:bodyPr>
            <a:normAutofit/>
          </a:bodyPr>
          <a:lstStyle/>
          <a:p>
            <a:pPr marL="0" indent="0">
              <a:buNone/>
            </a:pPr>
            <a:r>
              <a:rPr lang="en-US" sz="2600" dirty="0" smtClean="0"/>
              <a:t>Common materials used:</a:t>
            </a:r>
          </a:p>
          <a:p>
            <a:pPr marL="692150">
              <a:spcBef>
                <a:spcPts val="1500"/>
              </a:spcBef>
            </a:pPr>
            <a:r>
              <a:rPr lang="en-US" sz="2400" dirty="0" smtClean="0"/>
              <a:t>CFS </a:t>
            </a:r>
            <a:r>
              <a:rPr lang="en-US" sz="2400" dirty="0"/>
              <a:t>hat channel and stud sections</a:t>
            </a:r>
          </a:p>
          <a:p>
            <a:pPr marL="692150">
              <a:spcBef>
                <a:spcPts val="1200"/>
              </a:spcBef>
            </a:pPr>
            <a:r>
              <a:rPr lang="en-US" sz="2400" dirty="0" smtClean="0"/>
              <a:t>Wood structural panels</a:t>
            </a:r>
          </a:p>
          <a:p>
            <a:pPr marL="692150">
              <a:spcBef>
                <a:spcPts val="1200"/>
              </a:spcBef>
            </a:pPr>
            <a:r>
              <a:rPr lang="en-US" sz="2400" dirty="0" smtClean="0"/>
              <a:t>Gypsum board sheathing</a:t>
            </a:r>
          </a:p>
          <a:p>
            <a:pPr marL="692150">
              <a:spcBef>
                <a:spcPts val="1200"/>
              </a:spcBef>
            </a:pPr>
            <a:r>
              <a:rPr lang="en-US" sz="2400" dirty="0" smtClean="0"/>
              <a:t>Metal decking</a:t>
            </a:r>
          </a:p>
          <a:p>
            <a:pPr marL="692150">
              <a:spcBef>
                <a:spcPts val="1200"/>
              </a:spcBef>
            </a:pPr>
            <a:r>
              <a:rPr lang="en-US" sz="2400" dirty="0" smtClean="0"/>
              <a:t>Metal purlins and straps</a:t>
            </a:r>
          </a:p>
          <a:p>
            <a:pPr marL="692150">
              <a:spcBef>
                <a:spcPts val="1200"/>
              </a:spcBef>
            </a:pPr>
            <a:r>
              <a:rPr lang="en-US" sz="2400" dirty="0"/>
              <a:t>Proprietary metal </a:t>
            </a:r>
            <a:r>
              <a:rPr lang="en-US" sz="2400" dirty="0" smtClean="0"/>
              <a:t>restraint/bracing</a:t>
            </a:r>
            <a:endParaRPr lang="en-US" sz="2400" dirty="0"/>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Restraint </a:t>
            </a:r>
            <a:r>
              <a:rPr lang="en-US" sz="4000" dirty="0"/>
              <a:t>&amp; </a:t>
            </a:r>
            <a:r>
              <a:rPr lang="en-US" sz="4000" dirty="0" smtClean="0"/>
              <a:t>Bracing</a:t>
            </a:r>
            <a:endParaRPr lang="en-US" sz="4000" dirty="0"/>
          </a:p>
        </p:txBody>
      </p:sp>
    </p:spTree>
    <p:extLst>
      <p:ext uri="{BB962C8B-B14F-4D97-AF65-F5344CB8AC3E}">
        <p14:creationId xmlns:p14="http://schemas.microsoft.com/office/powerpoint/2010/main" val="1118729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534" y="1492620"/>
            <a:ext cx="8012917" cy="3563473"/>
          </a:xfrm>
        </p:spPr>
        <p:txBody>
          <a:bodyPr/>
          <a:lstStyle/>
          <a:p>
            <a:r>
              <a:rPr lang="en-US" sz="2400" dirty="0" smtClean="0"/>
              <a:t>Minimum size of steel used as temporary and permanent lateral restraint and diagonal bracing:</a:t>
            </a:r>
          </a:p>
          <a:p>
            <a:pPr marL="1136650" lvl="1" indent="-342900">
              <a:spcBef>
                <a:spcPts val="600"/>
              </a:spcBef>
              <a:buFont typeface="Arial" panose="020B0604020202020204" pitchFamily="34" charset="0"/>
              <a:buChar char="•"/>
            </a:pPr>
            <a:r>
              <a:rPr lang="en-US" sz="2200" dirty="0" smtClean="0"/>
              <a:t>33 mil 1 ½” hat channel</a:t>
            </a:r>
          </a:p>
          <a:p>
            <a:pPr marL="1136650" lvl="1" indent="-342900">
              <a:spcBef>
                <a:spcPts val="600"/>
              </a:spcBef>
              <a:buFont typeface="Arial" panose="020B0604020202020204" pitchFamily="34" charset="0"/>
              <a:buChar char="•"/>
            </a:pPr>
            <a:r>
              <a:rPr lang="en-US" sz="2200" dirty="0" smtClean="0"/>
              <a:t>33 mil 2 ½” stud section</a:t>
            </a:r>
          </a:p>
          <a:p>
            <a:pPr>
              <a:spcBef>
                <a:spcPts val="1200"/>
              </a:spcBef>
            </a:pPr>
            <a:r>
              <a:rPr lang="en-US" sz="2400" dirty="0"/>
              <a:t>Lateral restraints and diagonal bracing can be installed on either the top or bottom edge of chords and can be “nested” </a:t>
            </a:r>
            <a:r>
              <a:rPr lang="en-US" sz="2400" dirty="0" smtClean="0"/>
              <a:t/>
            </a:r>
            <a:br>
              <a:rPr lang="en-US" sz="2400" dirty="0" smtClean="0"/>
            </a:br>
            <a:r>
              <a:rPr lang="en-US" sz="2400" dirty="0" smtClean="0"/>
              <a:t>or </a:t>
            </a:r>
            <a:r>
              <a:rPr lang="en-US" sz="2400" dirty="0"/>
              <a:t>“overlapped”</a:t>
            </a:r>
          </a:p>
          <a:p>
            <a:pPr marL="0" indent="0">
              <a:buNone/>
            </a:pPr>
            <a:endParaRPr lang="en-US" sz="2600" dirty="0"/>
          </a:p>
        </p:txBody>
      </p:sp>
      <p:sp>
        <p:nvSpPr>
          <p:cNvPr id="2" name="Title 1"/>
          <p:cNvSpPr>
            <a:spLocks noGrp="1"/>
          </p:cNvSpPr>
          <p:nvPr>
            <p:ph type="title"/>
          </p:nvPr>
        </p:nvSpPr>
        <p:spPr>
          <a:xfrm>
            <a:off x="0" y="8620"/>
            <a:ext cx="9144000" cy="1143000"/>
          </a:xfrm>
        </p:spPr>
        <p:txBody>
          <a:bodyPr anchor="b">
            <a:noAutofit/>
          </a:bodyPr>
          <a:lstStyle/>
          <a:p>
            <a:r>
              <a:rPr lang="en-US" sz="4000" dirty="0" smtClean="0"/>
              <a:t>Restraint &amp; Bracing</a:t>
            </a:r>
            <a:endParaRPr lang="en-US" sz="4000"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88720" y="4437112"/>
            <a:ext cx="2365935" cy="2067652"/>
          </a:xfrm>
          <a:prstGeom prst="rect">
            <a:avLst/>
          </a:prstGeom>
          <a:ln w="15875">
            <a:noFill/>
          </a:ln>
          <a:effectLst/>
        </p:spPr>
      </p:pic>
      <p:pic>
        <p:nvPicPr>
          <p:cNvPr id="5" name="Picture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158793" y="4473116"/>
            <a:ext cx="2658782" cy="2063772"/>
          </a:xfrm>
          <a:prstGeom prst="rect">
            <a:avLst/>
          </a:prstGeom>
          <a:ln w="15875">
            <a:noFill/>
          </a:ln>
          <a:effectLst/>
        </p:spPr>
      </p:pic>
    </p:spTree>
    <p:extLst>
      <p:ext uri="{BB962C8B-B14F-4D97-AF65-F5344CB8AC3E}">
        <p14:creationId xmlns:p14="http://schemas.microsoft.com/office/powerpoint/2010/main" val="1905079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33762"/>
            <a:ext cx="91440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Restraint </a:t>
            </a:r>
            <a:r>
              <a:rPr lang="en-US" sz="5400" dirty="0" smtClean="0">
                <a:effectLst>
                  <a:outerShdw blurRad="38100" dist="38100" dir="2700000" algn="tl">
                    <a:srgbClr val="000000">
                      <a:alpha val="43137"/>
                    </a:srgbClr>
                  </a:outerShdw>
                </a:effectLst>
                <a:latin typeface="Bickley Script" panose="030202020406070A0903" pitchFamily="66" charset="0"/>
                <a:ea typeface="+mj-ea"/>
                <a:cs typeface="+mj-cs"/>
              </a:rPr>
              <a:t>and </a:t>
            </a:r>
            <a:r>
              <a:rPr lang="en-US" sz="5400" dirty="0" smtClean="0">
                <a:effectLst>
                  <a:outerShdw blurRad="38100" dist="38100" dir="2700000" algn="tl">
                    <a:srgbClr val="000000">
                      <a:alpha val="43137"/>
                    </a:srgbClr>
                  </a:outerShdw>
                </a:effectLst>
              </a:rPr>
              <a:t>Bracing</a:t>
            </a:r>
            <a:endParaRPr lang="en-US" sz="5400" dirty="0">
              <a:effectLst>
                <a:outerShdw blurRad="38100" dist="38100" dir="2700000" algn="tl">
                  <a:srgbClr val="000000">
                    <a:alpha val="43137"/>
                  </a:srgbClr>
                </a:outerShdw>
              </a:effectLst>
            </a:endParaRPr>
          </a:p>
        </p:txBody>
      </p:sp>
      <p:sp>
        <p:nvSpPr>
          <p:cNvPr id="2" name="TextBox 1"/>
          <p:cNvSpPr txBox="1"/>
          <p:nvPr/>
        </p:nvSpPr>
        <p:spPr>
          <a:xfrm>
            <a:off x="0" y="2237482"/>
            <a:ext cx="9144000" cy="923330"/>
          </a:xfrm>
          <a:prstGeom prst="rect">
            <a:avLst/>
          </a:prstGeom>
          <a:noFill/>
        </p:spPr>
        <p:txBody>
          <a:bodyPr wrap="square" rtlCol="0">
            <a:spAutoFit/>
          </a:bodyPr>
          <a:lstStyle/>
          <a:p>
            <a:pPr algn="ctr"/>
            <a:r>
              <a:rPr lang="en-US" sz="5400" u="sng" dirty="0" smtClean="0">
                <a:effectLst>
                  <a:outerShdw blurRad="38100" dist="38100" dir="2700000" algn="tl">
                    <a:srgbClr val="000000">
                      <a:alpha val="43137"/>
                    </a:srgbClr>
                  </a:outerShdw>
                </a:effectLst>
              </a:rPr>
              <a:t>Temporary</a:t>
            </a:r>
            <a:endParaRPr lang="en-US" sz="5400" dirty="0"/>
          </a:p>
        </p:txBody>
      </p:sp>
    </p:spTree>
    <p:extLst>
      <p:ext uri="{BB962C8B-B14F-4D97-AF65-F5344CB8AC3E}">
        <p14:creationId xmlns:p14="http://schemas.microsoft.com/office/powerpoint/2010/main" val="796506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9116"/>
            <a:ext cx="8229600" cy="4082132"/>
          </a:xfrm>
        </p:spPr>
        <p:txBody>
          <a:bodyPr>
            <a:normAutofit/>
          </a:bodyPr>
          <a:lstStyle/>
          <a:p>
            <a:pPr>
              <a:spcBef>
                <a:spcPts val="1800"/>
              </a:spcBef>
            </a:pPr>
            <a:r>
              <a:rPr lang="en-US" sz="2800" dirty="0" smtClean="0"/>
              <a:t>Temporary restraint </a:t>
            </a:r>
            <a:r>
              <a:rPr lang="en-US" sz="2800" dirty="0"/>
              <a:t>and bracing </a:t>
            </a:r>
            <a:r>
              <a:rPr lang="en-US" sz="2800" dirty="0" smtClean="0"/>
              <a:t>must </a:t>
            </a:r>
            <a:r>
              <a:rPr lang="en-US" sz="2800" dirty="0"/>
              <a:t>be applied to all of the following </a:t>
            </a:r>
            <a:r>
              <a:rPr lang="en-US" sz="2800" dirty="0" smtClean="0"/>
              <a:t>planes:</a:t>
            </a:r>
            <a:endParaRPr lang="en-US" sz="2800" dirty="0"/>
          </a:p>
          <a:p>
            <a:pPr marL="1136650" lvl="1" indent="-342900">
              <a:spcBef>
                <a:spcPts val="1200"/>
              </a:spcBef>
              <a:buFont typeface="Arial" panose="020B0604020202020204" pitchFamily="34" charset="0"/>
              <a:buChar char="•"/>
            </a:pPr>
            <a:r>
              <a:rPr lang="en-US" sz="2400" dirty="0"/>
              <a:t>Top chord plane (roof plane)</a:t>
            </a:r>
          </a:p>
          <a:p>
            <a:pPr marL="1136650" lvl="1" indent="-342900">
              <a:spcBef>
                <a:spcPts val="900"/>
              </a:spcBef>
              <a:buFont typeface="Arial" panose="020B0604020202020204" pitchFamily="34" charset="0"/>
              <a:buChar char="•"/>
            </a:pPr>
            <a:r>
              <a:rPr lang="en-US" sz="2400" dirty="0"/>
              <a:t>Web member plane (sloping or vertical plane perpendicular to trusses)</a:t>
            </a:r>
          </a:p>
          <a:p>
            <a:pPr marL="1136650" lvl="1" indent="-342900">
              <a:spcBef>
                <a:spcPts val="900"/>
              </a:spcBef>
              <a:buFont typeface="Arial" panose="020B0604020202020204" pitchFamily="34" charset="0"/>
              <a:buChar char="•"/>
            </a:pPr>
            <a:r>
              <a:rPr lang="en-US" sz="2400" dirty="0"/>
              <a:t>Bottom chord plane (ceiling plane</a:t>
            </a:r>
            <a:r>
              <a:rPr lang="en-US" sz="2400" dirty="0" smtClean="0"/>
              <a:t>)</a:t>
            </a:r>
          </a:p>
          <a:p>
            <a:pPr marL="622300">
              <a:spcBef>
                <a:spcPts val="1800"/>
              </a:spcBef>
            </a:pPr>
            <a:r>
              <a:rPr lang="en-US" sz="2800" b="1" dirty="0"/>
              <a:t>Top chord restraint and bracing are the most important and must be installed first </a:t>
            </a:r>
            <a:endParaRPr lang="en-US" sz="2800" dirty="0"/>
          </a:p>
          <a:p>
            <a:pPr marL="1022350" lvl="1"/>
            <a:endParaRPr lang="en-US" sz="2400" dirty="0"/>
          </a:p>
          <a:p>
            <a:pPr marL="0" indent="0">
              <a:buNone/>
            </a:pPr>
            <a:endParaRPr lang="en-US" sz="30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Temporary Restraint &amp; Bracing</a:t>
            </a:r>
            <a:endParaRPr lang="en-US" sz="4000" dirty="0"/>
          </a:p>
        </p:txBody>
      </p:sp>
    </p:spTree>
    <p:extLst>
      <p:ext uri="{BB962C8B-B14F-4D97-AF65-F5344CB8AC3E}">
        <p14:creationId xmlns:p14="http://schemas.microsoft.com/office/powerpoint/2010/main" val="1310825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536" y="1499615"/>
            <a:ext cx="7924797" cy="5239851"/>
          </a:xfrm>
        </p:spPr>
        <p:txBody>
          <a:bodyPr/>
          <a:lstStyle/>
          <a:p>
            <a:pPr marL="0" lvl="0" indent="0">
              <a:spcBef>
                <a:spcPts val="1800"/>
              </a:spcBef>
              <a:buNone/>
            </a:pPr>
            <a:r>
              <a:rPr lang="en-US" sz="2200" b="1" dirty="0" smtClean="0"/>
              <a:t>Short Member Temporary Lateral Restraint </a:t>
            </a:r>
            <a:r>
              <a:rPr lang="en-US" sz="2200" b="1" dirty="0" smtClean="0">
                <a:sym typeface="Symbol"/>
              </a:rPr>
              <a:t> </a:t>
            </a:r>
            <a:r>
              <a:rPr lang="en-US" sz="2200" dirty="0" smtClean="0"/>
              <a:t>Short</a:t>
            </a:r>
            <a:r>
              <a:rPr lang="en-US" sz="2200" dirty="0"/>
              <a:t>, structural members fastened at right angles to </a:t>
            </a:r>
            <a:r>
              <a:rPr lang="en-US" sz="2200" dirty="0" smtClean="0"/>
              <a:t>truss </a:t>
            </a:r>
            <a:r>
              <a:rPr lang="en-US" sz="2200" dirty="0"/>
              <a:t>chords </a:t>
            </a:r>
            <a:r>
              <a:rPr lang="en-US" sz="2200" dirty="0" smtClean="0"/>
              <a:t>for </a:t>
            </a:r>
            <a:r>
              <a:rPr lang="en-US" sz="2200" dirty="0"/>
              <a:t>the purpose of reducing the laterally unsupported length of the </a:t>
            </a:r>
            <a:r>
              <a:rPr lang="en-US" sz="2200" dirty="0" smtClean="0"/>
              <a:t>truss member</a:t>
            </a:r>
            <a:endParaRPr lang="en-US" sz="2200" dirty="0"/>
          </a:p>
          <a:p>
            <a:pPr marL="0" indent="0">
              <a:spcBef>
                <a:spcPts val="1800"/>
              </a:spcBef>
              <a:buNone/>
            </a:pPr>
            <a:r>
              <a:rPr lang="en-US" sz="2200" b="1" dirty="0" smtClean="0"/>
              <a:t>Continuous Lateral Restraint</a:t>
            </a:r>
            <a:r>
              <a:rPr lang="en-US" sz="2200" dirty="0"/>
              <a:t> </a:t>
            </a:r>
            <a:r>
              <a:rPr lang="en-US" sz="2200" b="1" dirty="0">
                <a:sym typeface="Symbol"/>
              </a:rPr>
              <a:t> </a:t>
            </a:r>
            <a:r>
              <a:rPr lang="en-US" sz="2200" dirty="0" smtClean="0"/>
              <a:t>An uninterrupted </a:t>
            </a:r>
            <a:r>
              <a:rPr lang="en-US" sz="2200" dirty="0"/>
              <a:t>line of </a:t>
            </a:r>
            <a:r>
              <a:rPr lang="en-US" sz="2200" dirty="0" smtClean="0"/>
              <a:t>structural </a:t>
            </a:r>
            <a:r>
              <a:rPr lang="en-US" sz="2200" dirty="0"/>
              <a:t>members </a:t>
            </a:r>
            <a:r>
              <a:rPr lang="en-US" sz="2200" dirty="0" smtClean="0"/>
              <a:t>installed </a:t>
            </a:r>
            <a:r>
              <a:rPr lang="en-US" sz="2200" dirty="0"/>
              <a:t>at right angles to a chord or web member </a:t>
            </a:r>
            <a:r>
              <a:rPr lang="en-US" sz="2200" dirty="0" smtClean="0"/>
              <a:t>to </a:t>
            </a:r>
            <a:r>
              <a:rPr lang="en-US" sz="2200" dirty="0"/>
              <a:t>reduce the laterally unsupported length of the </a:t>
            </a:r>
            <a:r>
              <a:rPr lang="en-US" sz="2200" dirty="0" smtClean="0"/>
              <a:t>truss </a:t>
            </a:r>
            <a:r>
              <a:rPr lang="en-US" sz="2200" dirty="0"/>
              <a:t>member. The CLR must be properly braced to prevent the simultaneous lateral deformation and/or buckling of the series of </a:t>
            </a:r>
            <a:r>
              <a:rPr lang="en-US" sz="2200" dirty="0" smtClean="0"/>
              <a:t>truss </a:t>
            </a:r>
            <a:r>
              <a:rPr lang="en-US" sz="2200" dirty="0"/>
              <a:t>members to which it is </a:t>
            </a:r>
            <a:r>
              <a:rPr lang="en-US" sz="2200" dirty="0" smtClean="0"/>
              <a:t>attached. </a:t>
            </a:r>
            <a:r>
              <a:rPr lang="en-US" sz="2200" u="sng" dirty="0"/>
              <a:t>ALWAYS</a:t>
            </a:r>
            <a:r>
              <a:rPr lang="en-US" sz="2200" dirty="0"/>
              <a:t> diagonally brace continuous lateral </a:t>
            </a:r>
            <a:r>
              <a:rPr lang="en-US" sz="2200" dirty="0" smtClean="0"/>
              <a:t>restraint!</a:t>
            </a:r>
            <a:endParaRPr lang="en-US" sz="2200" dirty="0"/>
          </a:p>
          <a:p>
            <a:pPr marL="0" lvl="0" indent="0">
              <a:spcBef>
                <a:spcPts val="1800"/>
              </a:spcBef>
              <a:buNone/>
            </a:pPr>
            <a:endParaRPr lang="en-US" sz="2400" dirty="0"/>
          </a:p>
          <a:p>
            <a:pPr marL="0" indent="0">
              <a:spcBef>
                <a:spcPts val="1800"/>
              </a:spcBef>
              <a:buNone/>
            </a:pPr>
            <a:endParaRPr lang="en-US" sz="3000" dirty="0" smtClean="0">
              <a:solidFill>
                <a:srgbClr val="FF0000"/>
              </a:solidFill>
            </a:endParaRPr>
          </a:p>
          <a:p>
            <a:pPr marL="336550" indent="0">
              <a:spcBef>
                <a:spcPts val="1800"/>
              </a:spcBef>
              <a:buNone/>
            </a:pPr>
            <a:endParaRPr lang="en-US" sz="3000" b="1" dirty="0" smtClean="0">
              <a:solidFill>
                <a:srgbClr val="FF0000"/>
              </a:solidFill>
            </a:endParaRPr>
          </a:p>
          <a:p>
            <a:pPr marL="336550" indent="0">
              <a:spcBef>
                <a:spcPts val="1800"/>
              </a:spcBef>
              <a:buNone/>
            </a:pPr>
            <a:endParaRPr lang="en-US" sz="3000" b="1" dirty="0" smtClean="0">
              <a:solidFill>
                <a:srgbClr val="FF0000"/>
              </a:solidFill>
            </a:endParaRPr>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Temporary Restraint &amp; Bracing</a:t>
            </a:r>
            <a:endParaRPr lang="en-US" sz="4000" dirty="0"/>
          </a:p>
        </p:txBody>
      </p:sp>
    </p:spTree>
    <p:extLst>
      <p:ext uri="{BB962C8B-B14F-4D97-AF65-F5344CB8AC3E}">
        <p14:creationId xmlns:p14="http://schemas.microsoft.com/office/powerpoint/2010/main" val="2626559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1122"/>
            <a:ext cx="8229600" cy="3166030"/>
          </a:xfrm>
        </p:spPr>
        <p:txBody>
          <a:bodyPr>
            <a:normAutofit/>
          </a:bodyPr>
          <a:lstStyle/>
          <a:p>
            <a:pPr>
              <a:spcBef>
                <a:spcPts val="1800"/>
              </a:spcBef>
            </a:pPr>
            <a:r>
              <a:rPr lang="en-US" sz="2300" dirty="0" smtClean="0"/>
              <a:t>Use a minimum of 2 #10 self-drilling tapping screws at each truss to lateral restraint joint connection</a:t>
            </a:r>
          </a:p>
          <a:p>
            <a:pPr>
              <a:spcBef>
                <a:spcPts val="1800"/>
              </a:spcBef>
            </a:pPr>
            <a:r>
              <a:rPr lang="en-US" sz="2300" dirty="0"/>
              <a:t>Screws must draw metal together tightly, with screw heads flush. Screws are to extend a minimum of three exposed threads through the last piece of steel in the connection</a:t>
            </a:r>
            <a:r>
              <a:rPr lang="en-US" sz="2300" dirty="0" smtClean="0"/>
              <a:t>.</a:t>
            </a:r>
            <a:endParaRPr lang="en-US" sz="23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a:t>Temporary </a:t>
            </a:r>
            <a:r>
              <a:rPr lang="en-US" sz="4000" u="sng" dirty="0"/>
              <a:t>Lateral Restraint</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411760" y="4149080"/>
            <a:ext cx="4820061" cy="2027407"/>
          </a:xfrm>
          <a:prstGeom prst="rect">
            <a:avLst/>
          </a:prstGeom>
          <a:ln w="15875">
            <a:noFill/>
          </a:ln>
          <a:effectLst/>
        </p:spPr>
      </p:pic>
    </p:spTree>
    <p:extLst>
      <p:ext uri="{BB962C8B-B14F-4D97-AF65-F5344CB8AC3E}">
        <p14:creationId xmlns:p14="http://schemas.microsoft.com/office/powerpoint/2010/main" val="3772547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043572" y="4003343"/>
            <a:ext cx="3984170" cy="2773669"/>
          </a:xfrm>
          <a:prstGeom prst="rect">
            <a:avLst/>
          </a:prstGeom>
          <a:ln w="15875">
            <a:noFill/>
          </a:ln>
          <a:effectLst/>
        </p:spPr>
      </p:pic>
      <p:sp>
        <p:nvSpPr>
          <p:cNvPr id="3" name="Content Placeholder 2"/>
          <p:cNvSpPr>
            <a:spLocks noGrp="1"/>
          </p:cNvSpPr>
          <p:nvPr>
            <p:ph idx="1"/>
          </p:nvPr>
        </p:nvSpPr>
        <p:spPr>
          <a:xfrm>
            <a:off x="632629" y="1659243"/>
            <a:ext cx="7582155" cy="4830097"/>
          </a:xfrm>
        </p:spPr>
        <p:txBody>
          <a:bodyPr/>
          <a:lstStyle/>
          <a:p>
            <a:pPr marL="236538" indent="0">
              <a:spcBef>
                <a:spcPts val="600"/>
              </a:spcBef>
              <a:buNone/>
            </a:pPr>
            <a:r>
              <a:rPr lang="en-US" sz="2400" b="1" dirty="0" smtClean="0">
                <a:solidFill>
                  <a:srgbClr val="0000FF"/>
                </a:solidFill>
              </a:rPr>
              <a:t>TOP CHORD</a:t>
            </a:r>
          </a:p>
          <a:p>
            <a:pPr marL="579438">
              <a:spcBef>
                <a:spcPts val="1200"/>
              </a:spcBef>
            </a:pPr>
            <a:r>
              <a:rPr lang="en-US" sz="2400" dirty="0" smtClean="0"/>
              <a:t>The most important of all lateral restraints, TCTLR must be installed as soon as a truss is secured to its bearings</a:t>
            </a:r>
          </a:p>
          <a:p>
            <a:pPr marL="579438">
              <a:spcBef>
                <a:spcPts val="1500"/>
              </a:spcBef>
            </a:pPr>
            <a:r>
              <a:rPr lang="en-US" sz="2400" dirty="0" smtClean="0"/>
              <a:t>Required at every pitch break</a:t>
            </a:r>
          </a:p>
          <a:p>
            <a:pPr marL="579438">
              <a:spcBef>
                <a:spcPts val="1500"/>
              </a:spcBef>
            </a:pPr>
            <a:r>
              <a:rPr lang="en-US" sz="2400" dirty="0" smtClean="0"/>
              <a:t>Must be continuous if </a:t>
            </a:r>
            <a:br>
              <a:rPr lang="en-US" sz="2400" dirty="0" smtClean="0"/>
            </a:br>
            <a:r>
              <a:rPr lang="en-US" sz="2400" dirty="0" smtClean="0"/>
              <a:t>heel &gt;= 10”</a:t>
            </a:r>
          </a:p>
          <a:p>
            <a:pPr marL="579438">
              <a:spcBef>
                <a:spcPts val="600"/>
              </a:spcBef>
            </a:pPr>
            <a:endParaRPr lang="en-US" sz="3000" dirty="0" smtClean="0"/>
          </a:p>
          <a:p>
            <a:pPr marL="336550" indent="0">
              <a:spcBef>
                <a:spcPts val="1800"/>
              </a:spcBef>
              <a:buNone/>
            </a:pPr>
            <a:endParaRPr lang="en-US" sz="3000" b="1" dirty="0" smtClean="0">
              <a:solidFill>
                <a:srgbClr val="FF0000"/>
              </a:solidFill>
            </a:endParaRPr>
          </a:p>
        </p:txBody>
      </p:sp>
      <p:sp>
        <p:nvSpPr>
          <p:cNvPr id="6" name="Title 1"/>
          <p:cNvSpPr>
            <a:spLocks noGrp="1"/>
          </p:cNvSpPr>
          <p:nvPr>
            <p:ph type="title"/>
          </p:nvPr>
        </p:nvSpPr>
        <p:spPr>
          <a:xfrm>
            <a:off x="0" y="8620"/>
            <a:ext cx="9144000" cy="1143000"/>
          </a:xfrm>
        </p:spPr>
        <p:txBody>
          <a:bodyPr anchor="b">
            <a:normAutofit/>
          </a:bodyPr>
          <a:lstStyle/>
          <a:p>
            <a:r>
              <a:rPr lang="en-US" sz="4000" dirty="0"/>
              <a:t>Temporary </a:t>
            </a:r>
            <a:r>
              <a:rPr lang="en-US" sz="4000" u="sng" dirty="0"/>
              <a:t>Lateral Restraint</a:t>
            </a:r>
          </a:p>
        </p:txBody>
      </p:sp>
    </p:spTree>
    <p:extLst>
      <p:ext uri="{BB962C8B-B14F-4D97-AF65-F5344CB8AC3E}">
        <p14:creationId xmlns:p14="http://schemas.microsoft.com/office/powerpoint/2010/main" val="1832045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353" y="1643570"/>
            <a:ext cx="8238918" cy="3729646"/>
          </a:xfrm>
        </p:spPr>
        <p:txBody>
          <a:bodyPr/>
          <a:lstStyle/>
          <a:p>
            <a:pPr marL="0" indent="0">
              <a:buNone/>
            </a:pPr>
            <a:r>
              <a:rPr lang="en-US" sz="2400" b="1" dirty="0">
                <a:solidFill>
                  <a:srgbClr val="0000FF"/>
                </a:solidFill>
              </a:rPr>
              <a:t>TOP CHORD</a:t>
            </a:r>
          </a:p>
          <a:p>
            <a:pPr>
              <a:spcBef>
                <a:spcPts val="900"/>
              </a:spcBef>
            </a:pPr>
            <a:r>
              <a:rPr lang="en-US" sz="2400" dirty="0"/>
              <a:t>Can be attached to either the top or the bottom of the top </a:t>
            </a:r>
            <a:r>
              <a:rPr lang="en-US" sz="2400" dirty="0" smtClean="0"/>
              <a:t>chord</a:t>
            </a:r>
            <a:endParaRPr lang="en-US" sz="2400" dirty="0">
              <a:solidFill>
                <a:srgbClr val="FF0000"/>
              </a:solidFill>
            </a:endParaRPr>
          </a:p>
          <a:p>
            <a:pPr>
              <a:spcBef>
                <a:spcPts val="1500"/>
              </a:spcBef>
            </a:pPr>
            <a:r>
              <a:rPr lang="en-US" sz="2400" dirty="0" smtClean="0"/>
              <a:t>Spacing determined </a:t>
            </a:r>
            <a:r>
              <a:rPr lang="en-US" sz="2400" dirty="0"/>
              <a:t>by:</a:t>
            </a:r>
          </a:p>
          <a:p>
            <a:pPr lvl="1">
              <a:spcBef>
                <a:spcPts val="1000"/>
              </a:spcBef>
            </a:pPr>
            <a:r>
              <a:rPr lang="en-US" sz="2400" dirty="0"/>
              <a:t>Overall truss length</a:t>
            </a:r>
          </a:p>
          <a:p>
            <a:pPr lvl="1">
              <a:spcBef>
                <a:spcPts val="600"/>
              </a:spcBef>
            </a:pPr>
            <a:r>
              <a:rPr lang="en-US" sz="2400" dirty="0"/>
              <a:t>Length of top chord </a:t>
            </a:r>
            <a:r>
              <a:rPr lang="en-US" sz="2400" dirty="0" smtClean="0"/>
              <a:t/>
            </a:r>
            <a:br>
              <a:rPr lang="en-US" sz="2400" dirty="0" smtClean="0"/>
            </a:br>
            <a:r>
              <a:rPr lang="en-US" sz="2400" dirty="0" smtClean="0"/>
              <a:t>between </a:t>
            </a:r>
            <a:r>
              <a:rPr lang="en-US" sz="2400" dirty="0"/>
              <a:t>pitch breaks </a:t>
            </a:r>
            <a:r>
              <a:rPr lang="en-US" sz="2400" dirty="0" smtClean="0"/>
              <a:t/>
            </a:r>
            <a:br>
              <a:rPr lang="en-US" sz="2400" dirty="0" smtClean="0"/>
            </a:br>
            <a:r>
              <a:rPr lang="en-US" sz="2400" dirty="0" smtClean="0"/>
              <a:t>(change </a:t>
            </a:r>
            <a:r>
              <a:rPr lang="en-US" sz="2400" dirty="0"/>
              <a:t>of slope</a:t>
            </a:r>
            <a:r>
              <a:rPr lang="en-US" sz="2400" dirty="0" smtClean="0"/>
              <a:t>)</a:t>
            </a:r>
          </a:p>
          <a:p>
            <a:pPr marL="336550" indent="0">
              <a:spcBef>
                <a:spcPts val="1800"/>
              </a:spcBef>
              <a:buNone/>
            </a:pPr>
            <a:endParaRPr lang="en-US" sz="3000" b="1" dirty="0" smtClean="0">
              <a:solidFill>
                <a:srgbClr val="FF0000"/>
              </a:solidFill>
            </a:endParaRPr>
          </a:p>
          <a:p>
            <a:pPr marL="336550" indent="0">
              <a:spcBef>
                <a:spcPts val="1800"/>
              </a:spcBef>
              <a:buNone/>
            </a:pPr>
            <a:endParaRPr lang="en-US" sz="3000" b="1" dirty="0">
              <a:solidFill>
                <a:srgbClr val="FF0000"/>
              </a:solidFill>
            </a:endParaRPr>
          </a:p>
          <a:p>
            <a:pPr marL="336550" indent="0">
              <a:spcBef>
                <a:spcPts val="1800"/>
              </a:spcBef>
              <a:buNone/>
            </a:pPr>
            <a:endParaRPr lang="en-US" sz="3000" b="1" dirty="0" smtClean="0">
              <a:solidFill>
                <a:srgbClr val="FF0000"/>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1148973489"/>
              </p:ext>
            </p:extLst>
          </p:nvPr>
        </p:nvGraphicFramePr>
        <p:xfrm>
          <a:off x="5400092" y="2924944"/>
          <a:ext cx="2739844" cy="3253071"/>
        </p:xfrm>
        <a:graphic>
          <a:graphicData uri="http://schemas.openxmlformats.org/drawingml/2006/table">
            <a:tbl>
              <a:tblPr firstRow="1" bandRow="1">
                <a:tableStyleId>{5C22544A-7EE6-4342-B048-85BDC9FD1C3A}</a:tableStyleId>
              </a:tblPr>
              <a:tblGrid>
                <a:gridCol w="1194876"/>
                <a:gridCol w="1544968"/>
              </a:tblGrid>
              <a:tr h="505237">
                <a:tc gridSpan="2">
                  <a:txBody>
                    <a:bodyPr/>
                    <a:lstStyle/>
                    <a:p>
                      <a:pPr algn="ctr"/>
                      <a:r>
                        <a:rPr lang="en-US" sz="1600" dirty="0" smtClean="0"/>
                        <a:t>MAXIMUM  TCILR  SPACING</a:t>
                      </a:r>
                      <a:endParaRPr lang="en-US" sz="1600" dirty="0"/>
                    </a:p>
                  </a:txBody>
                  <a:tcPr anchor="ctr"/>
                </a:tc>
                <a:tc hMerge="1">
                  <a:txBody>
                    <a:bodyPr/>
                    <a:lstStyle/>
                    <a:p>
                      <a:endParaRPr lang="en-US" dirty="0"/>
                    </a:p>
                  </a:txBody>
                  <a:tcPr/>
                </a:tc>
              </a:tr>
              <a:tr h="505237">
                <a:tc>
                  <a:txBody>
                    <a:bodyPr/>
                    <a:lstStyle/>
                    <a:p>
                      <a:pPr algn="ctr"/>
                      <a:r>
                        <a:rPr lang="en-US" sz="1600" b="1" dirty="0" smtClean="0"/>
                        <a:t>Truss Span</a:t>
                      </a:r>
                      <a:endParaRPr lang="en-US" sz="1600" b="1" dirty="0"/>
                    </a:p>
                  </a:txBody>
                  <a:tcPr anchor="ctr"/>
                </a:tc>
                <a:tc>
                  <a:txBody>
                    <a:bodyPr/>
                    <a:lstStyle/>
                    <a:p>
                      <a:pPr algn="ctr"/>
                      <a:r>
                        <a:rPr lang="en-US" sz="1600" b="1" dirty="0" smtClean="0"/>
                        <a:t>Spacing</a:t>
                      </a:r>
                      <a:endParaRPr lang="en-US" sz="1600" b="1" dirty="0"/>
                    </a:p>
                  </a:txBody>
                  <a:tcPr anchor="ctr"/>
                </a:tc>
              </a:tr>
              <a:tr h="505237">
                <a:tc>
                  <a:txBody>
                    <a:bodyPr/>
                    <a:lstStyle/>
                    <a:p>
                      <a:pPr lvl="0" algn="ctr"/>
                      <a:r>
                        <a:rPr lang="en-US" sz="1600" dirty="0" smtClean="0"/>
                        <a:t>Up to 30’</a:t>
                      </a:r>
                      <a:endParaRPr lang="en-US" sz="1600" dirty="0"/>
                    </a:p>
                  </a:txBody>
                  <a:tcPr anchor="ctr"/>
                </a:tc>
                <a:tc>
                  <a:txBody>
                    <a:bodyPr/>
                    <a:lstStyle/>
                    <a:p>
                      <a:pPr algn="ctr"/>
                      <a:r>
                        <a:rPr lang="en-US" sz="1600" dirty="0" smtClean="0"/>
                        <a:t>10’ On Center</a:t>
                      </a:r>
                      <a:endParaRPr lang="en-US" sz="1600" dirty="0"/>
                    </a:p>
                  </a:txBody>
                  <a:tcPr anchor="ctr"/>
                </a:tc>
              </a:tr>
              <a:tr h="505237">
                <a:tc>
                  <a:txBody>
                    <a:bodyPr/>
                    <a:lstStyle/>
                    <a:p>
                      <a:pPr lvl="0" algn="ctr"/>
                      <a:r>
                        <a:rPr lang="en-US" sz="1600" dirty="0" smtClean="0"/>
                        <a:t>30’ – 45’</a:t>
                      </a:r>
                      <a:endParaRPr lang="en-US" sz="1600" dirty="0"/>
                    </a:p>
                  </a:txBody>
                  <a:tcPr anchor="ctr"/>
                </a:tc>
                <a:tc>
                  <a:txBody>
                    <a:bodyPr/>
                    <a:lstStyle/>
                    <a:p>
                      <a:pPr algn="ctr"/>
                      <a:r>
                        <a:rPr lang="en-US" sz="1600" dirty="0" smtClean="0"/>
                        <a:t>8’ On Center</a:t>
                      </a:r>
                      <a:endParaRPr lang="en-US" sz="1600" dirty="0"/>
                    </a:p>
                  </a:txBody>
                  <a:tcPr anchor="ctr"/>
                </a:tc>
              </a:tr>
              <a:tr h="505237">
                <a:tc>
                  <a:txBody>
                    <a:bodyPr/>
                    <a:lstStyle/>
                    <a:p>
                      <a:pPr lvl="0" algn="ctr"/>
                      <a:r>
                        <a:rPr lang="en-US" sz="1600" dirty="0" smtClean="0"/>
                        <a:t>46’ – 60’</a:t>
                      </a:r>
                      <a:endParaRPr lang="en-US" sz="1600" dirty="0"/>
                    </a:p>
                  </a:txBody>
                  <a:tcPr anchor="ctr"/>
                </a:tc>
                <a:tc>
                  <a:txBody>
                    <a:bodyPr/>
                    <a:lstStyle/>
                    <a:p>
                      <a:pPr algn="ctr"/>
                      <a:r>
                        <a:rPr lang="en-US" sz="1600" dirty="0" smtClean="0"/>
                        <a:t>6’ On Center</a:t>
                      </a:r>
                      <a:endParaRPr lang="en-US" sz="1600" dirty="0"/>
                    </a:p>
                  </a:txBody>
                  <a:tcPr anchor="ctr"/>
                </a:tc>
              </a:tr>
              <a:tr h="505237">
                <a:tc>
                  <a:txBody>
                    <a:bodyPr/>
                    <a:lstStyle/>
                    <a:p>
                      <a:pPr lvl="0" algn="ctr"/>
                      <a:r>
                        <a:rPr lang="en-US" sz="1600" dirty="0" smtClean="0"/>
                        <a:t>61’ – 80’</a:t>
                      </a:r>
                      <a:endParaRPr lang="en-US" sz="1600" dirty="0"/>
                    </a:p>
                  </a:txBody>
                  <a:tcPr anchor="ctr"/>
                </a:tc>
                <a:tc>
                  <a:txBody>
                    <a:bodyPr/>
                    <a:lstStyle/>
                    <a:p>
                      <a:pPr algn="ctr"/>
                      <a:r>
                        <a:rPr lang="en-US" sz="1600" dirty="0" smtClean="0"/>
                        <a:t>4’ On Center</a:t>
                      </a:r>
                      <a:endParaRPr lang="en-US" sz="1600" dirty="0"/>
                    </a:p>
                  </a:txBody>
                  <a:tcPr anchor="ctr"/>
                </a:tc>
              </a:tr>
            </a:tbl>
          </a:graphicData>
        </a:graphic>
      </p:graphicFrame>
      <p:sp>
        <p:nvSpPr>
          <p:cNvPr id="7" name="Title 1"/>
          <p:cNvSpPr>
            <a:spLocks noGrp="1"/>
          </p:cNvSpPr>
          <p:nvPr>
            <p:ph type="title"/>
          </p:nvPr>
        </p:nvSpPr>
        <p:spPr>
          <a:xfrm>
            <a:off x="0" y="8620"/>
            <a:ext cx="9144000" cy="1143000"/>
          </a:xfrm>
        </p:spPr>
        <p:txBody>
          <a:bodyPr anchor="b">
            <a:normAutofit/>
          </a:bodyPr>
          <a:lstStyle/>
          <a:p>
            <a:r>
              <a:rPr lang="en-US" sz="4000" dirty="0"/>
              <a:t>Temporary </a:t>
            </a:r>
            <a:r>
              <a:rPr lang="en-US" sz="4000" u="sng" dirty="0"/>
              <a:t>Lateral Restraint</a:t>
            </a:r>
          </a:p>
        </p:txBody>
      </p:sp>
    </p:spTree>
    <p:extLst>
      <p:ext uri="{BB962C8B-B14F-4D97-AF65-F5344CB8AC3E}">
        <p14:creationId xmlns:p14="http://schemas.microsoft.com/office/powerpoint/2010/main" val="3342169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088" y="1450384"/>
            <a:ext cx="7740312" cy="4753184"/>
          </a:xfrm>
        </p:spPr>
        <p:txBody>
          <a:bodyPr>
            <a:normAutofit/>
          </a:bodyPr>
          <a:lstStyle/>
          <a:p>
            <a:pPr marL="0" indent="0">
              <a:buNone/>
            </a:pPr>
            <a:r>
              <a:rPr lang="en-US" sz="2200" b="1" dirty="0" smtClean="0">
                <a:solidFill>
                  <a:srgbClr val="0000FF"/>
                </a:solidFill>
              </a:rPr>
              <a:t>WEB</a:t>
            </a:r>
            <a:endParaRPr lang="en-US" sz="2200" b="1" dirty="0">
              <a:solidFill>
                <a:srgbClr val="0000FF"/>
              </a:solidFill>
            </a:endParaRPr>
          </a:p>
          <a:p>
            <a:pPr>
              <a:spcBef>
                <a:spcPts val="600"/>
              </a:spcBef>
            </a:pPr>
            <a:r>
              <a:rPr lang="en-US" sz="2200" dirty="0" smtClean="0"/>
              <a:t>Requirements and spacing defined on the Truss Design Document (TDD)</a:t>
            </a:r>
          </a:p>
          <a:p>
            <a:pPr>
              <a:spcBef>
                <a:spcPts val="1200"/>
              </a:spcBef>
            </a:pPr>
            <a:r>
              <a:rPr lang="en-US" sz="2200" dirty="0" smtClean="0"/>
              <a:t>Mono, </a:t>
            </a:r>
            <a:r>
              <a:rPr lang="en-US" sz="2200" dirty="0"/>
              <a:t>deep </a:t>
            </a:r>
            <a:r>
              <a:rPr lang="en-US" sz="2200" dirty="0" smtClean="0"/>
              <a:t>flat, </a:t>
            </a:r>
            <a:r>
              <a:rPr lang="en-US" sz="2200" dirty="0"/>
              <a:t>and other </a:t>
            </a:r>
            <a:r>
              <a:rPr lang="en-US" sz="2200" dirty="0" smtClean="0"/>
              <a:t>truss types with </a:t>
            </a:r>
            <a:r>
              <a:rPr lang="en-US" sz="2200" dirty="0"/>
              <a:t>deep ends </a:t>
            </a:r>
            <a:r>
              <a:rPr lang="en-US" sz="2200" dirty="0" smtClean="0"/>
              <a:t>require TCILR on long </a:t>
            </a:r>
            <a:r>
              <a:rPr lang="en-US" sz="2200" dirty="0"/>
              <a:t>web members at the deep end of the </a:t>
            </a:r>
            <a:r>
              <a:rPr lang="en-US" sz="2200" dirty="0" smtClean="0"/>
              <a:t>truss</a:t>
            </a:r>
            <a:endParaRPr lang="en-US" sz="2200" b="1" dirty="0"/>
          </a:p>
          <a:p>
            <a:pPr marL="3175" indent="0">
              <a:spcBef>
                <a:spcPts val="1800"/>
              </a:spcBef>
              <a:buNone/>
            </a:pPr>
            <a:r>
              <a:rPr lang="en-US" sz="2200" b="1" dirty="0" smtClean="0">
                <a:solidFill>
                  <a:srgbClr val="0000FF"/>
                </a:solidFill>
              </a:rPr>
              <a:t>BOTTOM CHORD</a:t>
            </a:r>
            <a:endParaRPr lang="en-US" sz="2200" b="1" dirty="0">
              <a:solidFill>
                <a:srgbClr val="0000FF"/>
              </a:solidFill>
            </a:endParaRPr>
          </a:p>
          <a:p>
            <a:pPr>
              <a:spcBef>
                <a:spcPts val="600"/>
              </a:spcBef>
            </a:pPr>
            <a:r>
              <a:rPr lang="en-US" sz="2200" dirty="0"/>
              <a:t>Used to stabilize bottom chords and maintain proper spacing between </a:t>
            </a:r>
            <a:r>
              <a:rPr lang="en-US" sz="2200" dirty="0" smtClean="0"/>
              <a:t>trusses</a:t>
            </a:r>
            <a:endParaRPr lang="en-US" sz="2200" dirty="0"/>
          </a:p>
          <a:p>
            <a:pPr>
              <a:spcBef>
                <a:spcPts val="1200"/>
              </a:spcBef>
            </a:pPr>
            <a:r>
              <a:rPr lang="en-US" sz="2200" dirty="0" smtClean="0"/>
              <a:t>Most often placed on the top edge of bottom chords</a:t>
            </a:r>
          </a:p>
        </p:txBody>
      </p:sp>
      <p:sp>
        <p:nvSpPr>
          <p:cNvPr id="5" name="Title 1"/>
          <p:cNvSpPr>
            <a:spLocks noGrp="1"/>
          </p:cNvSpPr>
          <p:nvPr>
            <p:ph type="title"/>
          </p:nvPr>
        </p:nvSpPr>
        <p:spPr>
          <a:xfrm>
            <a:off x="0" y="8620"/>
            <a:ext cx="9144000" cy="1143000"/>
          </a:xfrm>
        </p:spPr>
        <p:txBody>
          <a:bodyPr anchor="b">
            <a:normAutofit/>
          </a:bodyPr>
          <a:lstStyle/>
          <a:p>
            <a:r>
              <a:rPr lang="en-US" sz="4000" dirty="0"/>
              <a:t>Temporary </a:t>
            </a:r>
            <a:r>
              <a:rPr lang="en-US" sz="4000" u="sng" dirty="0"/>
              <a:t>Lateral Restraint</a:t>
            </a:r>
          </a:p>
        </p:txBody>
      </p:sp>
    </p:spTree>
    <p:extLst>
      <p:ext uri="{BB962C8B-B14F-4D97-AF65-F5344CB8AC3E}">
        <p14:creationId xmlns:p14="http://schemas.microsoft.com/office/powerpoint/2010/main" val="1032794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262"/>
            <a:ext cx="8229600" cy="4355413"/>
          </a:xfrm>
        </p:spPr>
        <p:txBody>
          <a:bodyPr>
            <a:normAutofit/>
          </a:bodyPr>
          <a:lstStyle/>
          <a:p>
            <a:pPr marL="0" indent="0">
              <a:spcBef>
                <a:spcPts val="1200"/>
              </a:spcBef>
              <a:buNone/>
            </a:pPr>
            <a:r>
              <a:rPr lang="en-US" sz="2400" b="1" dirty="0">
                <a:solidFill>
                  <a:srgbClr val="0000FF"/>
                </a:solidFill>
              </a:rPr>
              <a:t>BOTTOM </a:t>
            </a:r>
            <a:r>
              <a:rPr lang="en-US" sz="2400" b="1" dirty="0" smtClean="0">
                <a:solidFill>
                  <a:srgbClr val="0000FF"/>
                </a:solidFill>
              </a:rPr>
              <a:t>CHORD </a:t>
            </a:r>
            <a:r>
              <a:rPr lang="en-US" sz="2400" b="1" dirty="0" smtClean="0"/>
              <a:t>(continued)</a:t>
            </a:r>
            <a:endParaRPr lang="en-US" sz="2400" b="1" dirty="0"/>
          </a:p>
          <a:p>
            <a:pPr>
              <a:spcBef>
                <a:spcPts val="1200"/>
              </a:spcBef>
            </a:pPr>
            <a:r>
              <a:rPr lang="en-US" sz="2400" dirty="0" smtClean="0"/>
              <a:t>Installed </a:t>
            </a:r>
            <a:r>
              <a:rPr lang="en-US" sz="2400" dirty="0"/>
              <a:t>in rows no more than 15’ on center</a:t>
            </a:r>
          </a:p>
          <a:p>
            <a:pPr>
              <a:spcBef>
                <a:spcPts val="1200"/>
              </a:spcBef>
            </a:pPr>
            <a:r>
              <a:rPr lang="en-US" sz="2400" dirty="0" smtClean="0"/>
              <a:t>Long spans, heavy loads, or truss spacing &gt; 2’ o.c. often require close spacing of restraint</a:t>
            </a:r>
            <a:endParaRPr lang="en-US" sz="2400" dirty="0" smtClean="0">
              <a:solidFill>
                <a:srgbClr val="FF0000"/>
              </a:solidFill>
            </a:endParaRPr>
          </a:p>
          <a:p>
            <a:pPr>
              <a:spcBef>
                <a:spcPts val="1200"/>
              </a:spcBef>
            </a:pPr>
            <a:r>
              <a:rPr lang="en-US" sz="2400" dirty="0"/>
              <a:t>Must connect ends of each row of bottom chord temporary lateral restraint to end walls</a:t>
            </a:r>
          </a:p>
          <a:p>
            <a:pPr>
              <a:spcBef>
                <a:spcPts val="1200"/>
              </a:spcBef>
            </a:pPr>
            <a:r>
              <a:rPr lang="en-US" sz="2400" dirty="0" smtClean="0"/>
              <a:t>May </a:t>
            </a:r>
            <a:r>
              <a:rPr lang="en-US" sz="2400" dirty="0"/>
              <a:t>be removed after the permanent ceiling diaphragm is in place, or may become part of the permanent building stability bracing</a:t>
            </a:r>
          </a:p>
          <a:p>
            <a:pPr>
              <a:spcBef>
                <a:spcPts val="1200"/>
              </a:spcBef>
            </a:pPr>
            <a:endParaRPr lang="en-US" sz="2600" dirty="0">
              <a:solidFill>
                <a:srgbClr val="FF0000"/>
              </a:solidFill>
            </a:endParaRPr>
          </a:p>
        </p:txBody>
      </p:sp>
      <p:sp>
        <p:nvSpPr>
          <p:cNvPr id="5" name="Title 1"/>
          <p:cNvSpPr>
            <a:spLocks noGrp="1"/>
          </p:cNvSpPr>
          <p:nvPr>
            <p:ph type="title"/>
          </p:nvPr>
        </p:nvSpPr>
        <p:spPr>
          <a:xfrm>
            <a:off x="0" y="8620"/>
            <a:ext cx="9144000" cy="1143000"/>
          </a:xfrm>
        </p:spPr>
        <p:txBody>
          <a:bodyPr anchor="b">
            <a:normAutofit/>
          </a:bodyPr>
          <a:lstStyle/>
          <a:p>
            <a:r>
              <a:rPr lang="en-US" sz="4000" dirty="0"/>
              <a:t>Temporary </a:t>
            </a:r>
            <a:r>
              <a:rPr lang="en-US" sz="4000" u="sng" dirty="0"/>
              <a:t>Lateral Restraint</a:t>
            </a:r>
          </a:p>
        </p:txBody>
      </p:sp>
    </p:spTree>
    <p:extLst>
      <p:ext uri="{BB962C8B-B14F-4D97-AF65-F5344CB8AC3E}">
        <p14:creationId xmlns:p14="http://schemas.microsoft.com/office/powerpoint/2010/main" val="237388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32193"/>
            <a:ext cx="91440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Unloading, Inspecting,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and Storing Trusses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3836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5040"/>
            <a:ext cx="8229600" cy="5096436"/>
          </a:xfrm>
        </p:spPr>
        <p:txBody>
          <a:bodyPr/>
          <a:lstStyle/>
          <a:p>
            <a:pPr marL="0" indent="0">
              <a:buNone/>
            </a:pPr>
            <a:r>
              <a:rPr lang="en-US" sz="2200" b="1" dirty="0" smtClean="0">
                <a:solidFill>
                  <a:srgbClr val="0000FF"/>
                </a:solidFill>
              </a:rPr>
              <a:t>TOP CHORD</a:t>
            </a:r>
          </a:p>
          <a:p>
            <a:pPr>
              <a:spcBef>
                <a:spcPts val="600"/>
              </a:spcBef>
            </a:pPr>
            <a:r>
              <a:rPr lang="en-US" sz="2200" dirty="0" smtClean="0"/>
              <a:t>Install at </a:t>
            </a:r>
            <a:r>
              <a:rPr lang="en-US" sz="2200" dirty="0"/>
              <a:t>no more than 20’ </a:t>
            </a:r>
            <a:r>
              <a:rPr lang="en-US" sz="2200" dirty="0" smtClean="0"/>
              <a:t>intervals</a:t>
            </a:r>
          </a:p>
          <a:p>
            <a:pPr marL="0" indent="0">
              <a:spcBef>
                <a:spcPts val="1800"/>
              </a:spcBef>
              <a:buNone/>
            </a:pPr>
            <a:r>
              <a:rPr lang="en-US" sz="2200" b="1" dirty="0" smtClean="0">
                <a:solidFill>
                  <a:srgbClr val="0000FF"/>
                </a:solidFill>
              </a:rPr>
              <a:t>WEB</a:t>
            </a:r>
          </a:p>
          <a:p>
            <a:pPr>
              <a:spcBef>
                <a:spcPts val="600"/>
              </a:spcBef>
            </a:pPr>
            <a:r>
              <a:rPr lang="en-US" sz="2200" dirty="0"/>
              <a:t>Critical in preventing trusses from leaning or dominoing</a:t>
            </a:r>
          </a:p>
          <a:p>
            <a:pPr>
              <a:spcBef>
                <a:spcPts val="900"/>
              </a:spcBef>
            </a:pPr>
            <a:r>
              <a:rPr lang="en-US" sz="2200" dirty="0"/>
              <a:t>Mandatory for webs that require </a:t>
            </a:r>
            <a:r>
              <a:rPr lang="en-US" sz="2200" dirty="0" smtClean="0"/>
              <a:t>CLR</a:t>
            </a:r>
          </a:p>
          <a:p>
            <a:pPr>
              <a:spcBef>
                <a:spcPts val="900"/>
              </a:spcBef>
            </a:pPr>
            <a:r>
              <a:rPr lang="en-US" sz="2200" dirty="0" smtClean="0"/>
              <a:t>Web </a:t>
            </a:r>
            <a:r>
              <a:rPr lang="en-US" sz="2200" dirty="0"/>
              <a:t>members that require more than one row of CLR must have CLRs and diagonal bracing installed as the trusses are </a:t>
            </a:r>
            <a:r>
              <a:rPr lang="en-US" sz="2200" dirty="0" smtClean="0"/>
              <a:t>installed</a:t>
            </a:r>
          </a:p>
          <a:p>
            <a:pPr>
              <a:spcBef>
                <a:spcPts val="900"/>
              </a:spcBef>
            </a:pPr>
            <a:r>
              <a:rPr lang="en-US" sz="2200" dirty="0"/>
              <a:t>Mono, deep flat, and other truss types with deep ends </a:t>
            </a:r>
            <a:r>
              <a:rPr lang="en-US" sz="2200" dirty="0" smtClean="0"/>
              <a:t>require </a:t>
            </a:r>
            <a:r>
              <a:rPr lang="en-US" sz="2200" dirty="0"/>
              <a:t>temporary diagonal bracing on long web members at the deep end of the truss</a:t>
            </a:r>
            <a:endParaRPr lang="en-US" sz="2200" b="1" dirty="0"/>
          </a:p>
          <a:p>
            <a:pPr>
              <a:spcBef>
                <a:spcPts val="600"/>
              </a:spcBef>
            </a:pPr>
            <a:endParaRPr lang="en-US" sz="2600" dirty="0"/>
          </a:p>
          <a:p>
            <a:pPr marL="0" indent="0">
              <a:buNone/>
            </a:pPr>
            <a:endParaRPr lang="en-US" sz="26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Temporary </a:t>
            </a:r>
            <a:r>
              <a:rPr lang="en-US" sz="4000" u="sng" dirty="0" smtClean="0"/>
              <a:t>Diagonal Bracing</a:t>
            </a:r>
            <a:endParaRPr lang="en-US" sz="4000" u="sng" dirty="0">
              <a:solidFill>
                <a:srgbClr val="0000FF"/>
              </a:solidFill>
            </a:endParaRPr>
          </a:p>
        </p:txBody>
      </p:sp>
    </p:spTree>
    <p:extLst>
      <p:ext uri="{BB962C8B-B14F-4D97-AF65-F5344CB8AC3E}">
        <p14:creationId xmlns:p14="http://schemas.microsoft.com/office/powerpoint/2010/main" val="1946687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753" y="1385048"/>
            <a:ext cx="7924800" cy="4961965"/>
          </a:xfrm>
        </p:spPr>
        <p:txBody>
          <a:bodyPr>
            <a:noAutofit/>
          </a:bodyPr>
          <a:lstStyle/>
          <a:p>
            <a:pPr marL="0" indent="0">
              <a:spcBef>
                <a:spcPts val="1800"/>
              </a:spcBef>
              <a:buNone/>
            </a:pPr>
            <a:r>
              <a:rPr lang="en-US" sz="2400" b="1" dirty="0" smtClean="0">
                <a:solidFill>
                  <a:srgbClr val="0000FF"/>
                </a:solidFill>
              </a:rPr>
              <a:t>WEB</a:t>
            </a:r>
            <a:r>
              <a:rPr lang="en-US" sz="2400" b="1" dirty="0" smtClean="0"/>
              <a:t> (continued)</a:t>
            </a:r>
            <a:endParaRPr lang="en-US" sz="2400" b="1" dirty="0"/>
          </a:p>
          <a:p>
            <a:pPr marL="0" indent="0">
              <a:spcBef>
                <a:spcPts val="600"/>
              </a:spcBef>
              <a:buNone/>
            </a:pPr>
            <a:r>
              <a:rPr lang="en-US" sz="2400" dirty="0" smtClean="0"/>
              <a:t>Install web temporary diagonal bracing:</a:t>
            </a:r>
          </a:p>
          <a:p>
            <a:pPr marL="574675" lvl="1" indent="-256032">
              <a:spcBef>
                <a:spcPts val="1200"/>
              </a:spcBef>
              <a:buSzPct val="68000"/>
              <a:buFont typeface="Wingdings 3"/>
              <a:buChar char=""/>
            </a:pPr>
            <a:r>
              <a:rPr lang="en-US" sz="2200" dirty="0"/>
              <a:t>On vertical webs whenever possible</a:t>
            </a:r>
          </a:p>
          <a:p>
            <a:pPr marL="574675">
              <a:spcBef>
                <a:spcPts val="900"/>
              </a:spcBef>
            </a:pPr>
            <a:r>
              <a:rPr lang="en-US" sz="2200" dirty="0"/>
              <a:t>At or near each row of bottom chord temporary lateral </a:t>
            </a:r>
            <a:r>
              <a:rPr lang="en-US" sz="2200" dirty="0" smtClean="0"/>
              <a:t>restraint</a:t>
            </a:r>
          </a:p>
          <a:p>
            <a:pPr marL="574675">
              <a:spcBef>
                <a:spcPts val="900"/>
              </a:spcBef>
            </a:pPr>
            <a:r>
              <a:rPr lang="en-US" sz="2200" dirty="0"/>
              <a:t>At the same spacing as bottom chord temporary lateral </a:t>
            </a:r>
            <a:r>
              <a:rPr lang="en-US" sz="2200" dirty="0" smtClean="0"/>
              <a:t>restraint</a:t>
            </a:r>
            <a:endParaRPr lang="en-US" sz="2200" b="1" dirty="0"/>
          </a:p>
          <a:p>
            <a:pPr marL="574675">
              <a:spcBef>
                <a:spcPts val="900"/>
              </a:spcBef>
            </a:pPr>
            <a:r>
              <a:rPr lang="en-US" sz="2200" dirty="0" smtClean="0"/>
              <a:t>So that braces cross web members at approximately 45 degrees</a:t>
            </a:r>
          </a:p>
          <a:p>
            <a:pPr marL="574675">
              <a:spcBef>
                <a:spcPts val="900"/>
              </a:spcBef>
            </a:pPr>
            <a:r>
              <a:rPr lang="en-US" sz="2200" dirty="0"/>
              <a:t>W</a:t>
            </a:r>
            <a:r>
              <a:rPr lang="en-US" sz="2200" dirty="0" smtClean="0"/>
              <a:t>ith a minimum of two #10 SDS at each end and to each intersecting web</a:t>
            </a:r>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Temporary </a:t>
            </a:r>
            <a:r>
              <a:rPr lang="en-US" sz="4000" u="sng" dirty="0" smtClean="0"/>
              <a:t>Diagonal Bracing</a:t>
            </a:r>
            <a:endParaRPr lang="en-US" sz="4000" u="sng" dirty="0">
              <a:solidFill>
                <a:srgbClr val="0000FF"/>
              </a:solidFill>
            </a:endParaRPr>
          </a:p>
        </p:txBody>
      </p:sp>
    </p:spTree>
    <p:extLst>
      <p:ext uri="{BB962C8B-B14F-4D97-AF65-F5344CB8AC3E}">
        <p14:creationId xmlns:p14="http://schemas.microsoft.com/office/powerpoint/2010/main" val="1949832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6"/>
            <a:ext cx="8229600" cy="5109340"/>
          </a:xfrm>
        </p:spPr>
        <p:txBody>
          <a:bodyPr>
            <a:normAutofit/>
          </a:bodyPr>
          <a:lstStyle/>
          <a:p>
            <a:pPr marL="0" indent="0">
              <a:buNone/>
            </a:pPr>
            <a:r>
              <a:rPr lang="en-US" sz="2400" b="1" dirty="0" smtClean="0">
                <a:solidFill>
                  <a:srgbClr val="0000FF"/>
                </a:solidFill>
              </a:rPr>
              <a:t>BOTTOM CHORD</a:t>
            </a:r>
          </a:p>
          <a:p>
            <a:pPr>
              <a:spcBef>
                <a:spcPts val="900"/>
              </a:spcBef>
            </a:pPr>
            <a:r>
              <a:rPr lang="en-US" sz="2400" dirty="0" smtClean="0"/>
              <a:t>Used in conjunction with BCTLR to stabilize bottom chords and maintain proper spacing between trusses</a:t>
            </a:r>
          </a:p>
          <a:p>
            <a:pPr>
              <a:spcBef>
                <a:spcPts val="1200"/>
              </a:spcBef>
            </a:pPr>
            <a:r>
              <a:rPr lang="en-US" sz="2400" dirty="0"/>
              <a:t>Most often placed on the top edge of bottom chords</a:t>
            </a:r>
          </a:p>
          <a:p>
            <a:pPr>
              <a:spcBef>
                <a:spcPts val="1200"/>
              </a:spcBef>
            </a:pPr>
            <a:r>
              <a:rPr lang="en-US" sz="2400" dirty="0"/>
              <a:t>May be removed after the permanent ceiling diaphragm is in place, or may become part of the permanent building stability </a:t>
            </a:r>
            <a:r>
              <a:rPr lang="en-US" sz="2400" dirty="0" smtClean="0"/>
              <a:t>bracing</a:t>
            </a:r>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Temporary </a:t>
            </a:r>
            <a:r>
              <a:rPr lang="en-US" sz="4000" u="sng" dirty="0" smtClean="0"/>
              <a:t>Diagonal Bracing</a:t>
            </a:r>
            <a:endParaRPr lang="en-US" sz="4000" u="sng" dirty="0">
              <a:solidFill>
                <a:srgbClr val="0000FF"/>
              </a:solidFill>
            </a:endParaRPr>
          </a:p>
        </p:txBody>
      </p:sp>
    </p:spTree>
    <p:extLst>
      <p:ext uri="{BB962C8B-B14F-4D97-AF65-F5344CB8AC3E}">
        <p14:creationId xmlns:p14="http://schemas.microsoft.com/office/powerpoint/2010/main" val="2667699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75861" y="3969060"/>
            <a:ext cx="4808407" cy="2325309"/>
          </a:xfrm>
        </p:spPr>
      </p:pic>
      <p:sp>
        <p:nvSpPr>
          <p:cNvPr id="3" name="TextBox 2"/>
          <p:cNvSpPr txBox="1"/>
          <p:nvPr/>
        </p:nvSpPr>
        <p:spPr>
          <a:xfrm>
            <a:off x="827584" y="1592796"/>
            <a:ext cx="7272808" cy="2485296"/>
          </a:xfrm>
          <a:prstGeom prst="rect">
            <a:avLst/>
          </a:prstGeom>
          <a:noFill/>
        </p:spPr>
        <p:txBody>
          <a:bodyPr wrap="square" rtlCol="0">
            <a:spAutoFit/>
          </a:bodyPr>
          <a:lstStyle/>
          <a:p>
            <a:pPr>
              <a:spcBef>
                <a:spcPts val="1200"/>
              </a:spcBef>
            </a:pPr>
            <a:r>
              <a:rPr lang="en-US" sz="2400" b="1" dirty="0">
                <a:solidFill>
                  <a:srgbClr val="0000FF"/>
                </a:solidFill>
              </a:rPr>
              <a:t>BOTTOM CHORD</a:t>
            </a:r>
          </a:p>
          <a:p>
            <a:pPr marL="342900" indent="-342900">
              <a:spcBef>
                <a:spcPts val="900"/>
              </a:spcBef>
              <a:buFont typeface="Arial" panose="020B0604020202020204" pitchFamily="34" charset="0"/>
              <a:buChar char="•"/>
            </a:pPr>
            <a:r>
              <a:rPr lang="en-US" sz="2400" dirty="0" smtClean="0"/>
              <a:t>Added </a:t>
            </a:r>
            <a:r>
              <a:rPr lang="en-US" sz="2400" dirty="0"/>
              <a:t>at each end of BCTLR and at every 10 truss spaces (20’ max.)</a:t>
            </a:r>
          </a:p>
          <a:p>
            <a:pPr marL="342900" indent="-342900">
              <a:spcBef>
                <a:spcPts val="1200"/>
              </a:spcBef>
              <a:buFont typeface="Arial" panose="020B0604020202020204" pitchFamily="34" charset="0"/>
              <a:buChar char="•"/>
            </a:pPr>
            <a:r>
              <a:rPr lang="en-US" sz="2400" dirty="0"/>
              <a:t>Long spans, heavy loads, or truss spacing &gt; 2’ o.c. often require close spacing of bracing</a:t>
            </a:r>
          </a:p>
          <a:p>
            <a:endParaRPr lang="en-US"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Temporary </a:t>
            </a:r>
            <a:r>
              <a:rPr lang="en-US" sz="4000" u="sng" dirty="0" smtClean="0"/>
              <a:t>Diagonal Bracing</a:t>
            </a:r>
            <a:endParaRPr lang="en-US" sz="4000" u="sng" dirty="0">
              <a:solidFill>
                <a:srgbClr val="0000FF"/>
              </a:solidFill>
            </a:endParaRPr>
          </a:p>
        </p:txBody>
      </p:sp>
    </p:spTree>
    <p:extLst>
      <p:ext uri="{BB962C8B-B14F-4D97-AF65-F5344CB8AC3E}">
        <p14:creationId xmlns:p14="http://schemas.microsoft.com/office/powerpoint/2010/main" val="4117565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4300"/>
            <a:ext cx="8229600" cy="5054600"/>
          </a:xfrm>
        </p:spPr>
        <p:txBody>
          <a:bodyPr/>
          <a:lstStyle/>
          <a:p>
            <a:pPr>
              <a:spcBef>
                <a:spcPts val="900"/>
              </a:spcBef>
            </a:pPr>
            <a:r>
              <a:rPr lang="en-US" sz="2200" dirty="0"/>
              <a:t>Sheath the top chord as trusses are installed (after securing the bracing onto the web and bottom chord </a:t>
            </a:r>
            <a:r>
              <a:rPr lang="en-US" sz="2200" dirty="0" smtClean="0"/>
              <a:t>planes)</a:t>
            </a:r>
          </a:p>
          <a:p>
            <a:pPr>
              <a:spcBef>
                <a:spcPts val="900"/>
              </a:spcBef>
            </a:pPr>
            <a:r>
              <a:rPr lang="en-US" sz="2200" dirty="0" smtClean="0"/>
              <a:t>Remove </a:t>
            </a:r>
            <a:r>
              <a:rPr lang="en-US" sz="2200" dirty="0"/>
              <a:t>only as much temporary lateral restraint and diagonal bracing as necessary to attach structural </a:t>
            </a:r>
            <a:r>
              <a:rPr lang="en-US" sz="2200" dirty="0" smtClean="0"/>
              <a:t>sheathing</a:t>
            </a:r>
            <a:endParaRPr lang="en-US" sz="2200" dirty="0"/>
          </a:p>
          <a:p>
            <a:pPr>
              <a:spcBef>
                <a:spcPts val="900"/>
              </a:spcBef>
            </a:pPr>
            <a:r>
              <a:rPr lang="en-US" sz="2200" dirty="0"/>
              <a:t>Install all permanent building stability bracing </a:t>
            </a:r>
            <a:r>
              <a:rPr lang="en-US" sz="2200" dirty="0" smtClean="0"/>
              <a:t>immediately</a:t>
            </a:r>
          </a:p>
          <a:p>
            <a:pPr>
              <a:spcBef>
                <a:spcPts val="900"/>
              </a:spcBef>
            </a:pPr>
            <a:r>
              <a:rPr lang="en-US" sz="2200" dirty="0" smtClean="0"/>
              <a:t>Once </a:t>
            </a:r>
            <a:r>
              <a:rPr lang="en-US" sz="2200" dirty="0"/>
              <a:t>the installation crew becomes familiar with the procedure, </a:t>
            </a:r>
            <a:r>
              <a:rPr lang="en-US" sz="2200" dirty="0" smtClean="0"/>
              <a:t>permanent restraint </a:t>
            </a:r>
            <a:r>
              <a:rPr lang="en-US" sz="2200" dirty="0"/>
              <a:t>and </a:t>
            </a:r>
            <a:r>
              <a:rPr lang="en-US" sz="2200" dirty="0" smtClean="0"/>
              <a:t>bracing </a:t>
            </a:r>
            <a:r>
              <a:rPr lang="en-US" sz="2200" dirty="0"/>
              <a:t>for webs and bottom chords can be installed in the time it takes to release the hoist and install the next </a:t>
            </a:r>
            <a:r>
              <a:rPr lang="en-US" sz="2200" dirty="0" smtClean="0"/>
              <a:t>truss</a:t>
            </a:r>
            <a:endParaRPr lang="en-US" sz="2200" dirty="0"/>
          </a:p>
          <a:p>
            <a:endParaRPr lang="en-US"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As You Go…</a:t>
            </a:r>
            <a:endParaRPr lang="en-US" sz="4000" dirty="0"/>
          </a:p>
        </p:txBody>
      </p:sp>
    </p:spTree>
    <p:extLst>
      <p:ext uri="{BB962C8B-B14F-4D97-AF65-F5344CB8AC3E}">
        <p14:creationId xmlns:p14="http://schemas.microsoft.com/office/powerpoint/2010/main" val="1649771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05770"/>
            <a:ext cx="9144000" cy="923330"/>
          </a:xfrm>
          <a:prstGeom prst="rect">
            <a:avLst/>
          </a:prstGeom>
          <a:noFill/>
        </p:spPr>
        <p:txBody>
          <a:bodyPr wrap="square" rtlCol="0">
            <a:spAutoFit/>
          </a:bodyPr>
          <a:lstStyle/>
          <a:p>
            <a:pPr algn="ctr">
              <a:spcBef>
                <a:spcPts val="1800"/>
              </a:spcBef>
            </a:pPr>
            <a:r>
              <a:rPr lang="en-US" sz="5400" dirty="0" smtClean="0">
                <a:effectLst>
                  <a:outerShdw blurRad="38100" dist="38100" dir="2700000" algn="tl">
                    <a:srgbClr val="000000">
                      <a:alpha val="43137"/>
                    </a:srgbClr>
                  </a:outerShdw>
                </a:effectLst>
              </a:rPr>
              <a:t>Restraint </a:t>
            </a:r>
            <a:r>
              <a:rPr lang="en-US" sz="5400" dirty="0" smtClean="0">
                <a:effectLst>
                  <a:outerShdw blurRad="38100" dist="38100" dir="2700000" algn="tl">
                    <a:srgbClr val="000000">
                      <a:alpha val="43137"/>
                    </a:srgbClr>
                  </a:outerShdw>
                </a:effectLst>
                <a:latin typeface="Bickley Script" panose="030202020406070A0903" pitchFamily="66" charset="0"/>
                <a:ea typeface="+mj-ea"/>
                <a:cs typeface="+mj-cs"/>
              </a:rPr>
              <a:t>and</a:t>
            </a:r>
            <a:r>
              <a:rPr lang="en-US" sz="5400" dirty="0">
                <a:effectLst>
                  <a:outerShdw blurRad="38100" dist="38100" dir="2700000" algn="tl">
                    <a:srgbClr val="000000">
                      <a:alpha val="43137"/>
                    </a:srgbClr>
                  </a:outerShdw>
                </a:effectLst>
                <a:latin typeface="Bickley Script" panose="030202020406070A0903" pitchFamily="66" charset="0"/>
                <a:ea typeface="+mj-ea"/>
                <a:cs typeface="+mj-cs"/>
              </a:rPr>
              <a:t> </a:t>
            </a:r>
            <a:r>
              <a:rPr lang="en-US" sz="5400" dirty="0" smtClean="0">
                <a:effectLst>
                  <a:outerShdw blurRad="38100" dist="38100" dir="2700000" algn="tl">
                    <a:srgbClr val="000000">
                      <a:alpha val="43137"/>
                    </a:srgbClr>
                  </a:outerShdw>
                </a:effectLst>
              </a:rPr>
              <a:t>Bracing</a:t>
            </a:r>
            <a:endParaRPr lang="en-US" sz="5400" dirty="0">
              <a:effectLst>
                <a:outerShdw blurRad="38100" dist="38100" dir="2700000" algn="tl">
                  <a:srgbClr val="000000">
                    <a:alpha val="43137"/>
                  </a:srgbClr>
                </a:outerShdw>
              </a:effectLst>
            </a:endParaRPr>
          </a:p>
        </p:txBody>
      </p:sp>
      <p:sp>
        <p:nvSpPr>
          <p:cNvPr id="2" name="TextBox 1"/>
          <p:cNvSpPr txBox="1"/>
          <p:nvPr/>
        </p:nvSpPr>
        <p:spPr>
          <a:xfrm>
            <a:off x="0" y="2302420"/>
            <a:ext cx="9144000" cy="923330"/>
          </a:xfrm>
          <a:prstGeom prst="rect">
            <a:avLst/>
          </a:prstGeom>
          <a:noFill/>
        </p:spPr>
        <p:txBody>
          <a:bodyPr wrap="square" rtlCol="0">
            <a:spAutoFit/>
          </a:bodyPr>
          <a:lstStyle/>
          <a:p>
            <a:pPr algn="ctr"/>
            <a:r>
              <a:rPr lang="en-US" sz="5400" u="sng" dirty="0">
                <a:effectLst>
                  <a:outerShdw blurRad="38100" dist="38100" dir="2700000" algn="tl">
                    <a:srgbClr val="000000">
                      <a:alpha val="43137"/>
                    </a:srgbClr>
                  </a:outerShdw>
                </a:effectLst>
              </a:rPr>
              <a:t>Permanent</a:t>
            </a:r>
            <a:endParaRPr lang="en-US" sz="5400" dirty="0"/>
          </a:p>
        </p:txBody>
      </p:sp>
    </p:spTree>
    <p:extLst>
      <p:ext uri="{BB962C8B-B14F-4D97-AF65-F5344CB8AC3E}">
        <p14:creationId xmlns:p14="http://schemas.microsoft.com/office/powerpoint/2010/main" val="3367670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3567852"/>
          </a:xfrm>
        </p:spPr>
        <p:txBody>
          <a:bodyPr>
            <a:normAutofit/>
          </a:bodyPr>
          <a:lstStyle/>
          <a:p>
            <a:pPr marL="0" indent="0">
              <a:buNone/>
            </a:pPr>
            <a:r>
              <a:rPr lang="en-US" sz="2200" b="1" dirty="0">
                <a:solidFill>
                  <a:srgbClr val="FF0000"/>
                </a:solidFill>
              </a:rPr>
              <a:t>WARNING!</a:t>
            </a:r>
            <a:r>
              <a:rPr lang="en-US" sz="2200" dirty="0"/>
              <a:t> </a:t>
            </a:r>
            <a:r>
              <a:rPr lang="en-US" sz="2200" dirty="0" smtClean="0"/>
              <a:t> Disregarding permanent individual truss member restraint </a:t>
            </a:r>
            <a:r>
              <a:rPr lang="en-US" sz="2200" dirty="0"/>
              <a:t>and </a:t>
            </a:r>
            <a:r>
              <a:rPr lang="en-US" sz="2200" dirty="0" smtClean="0"/>
              <a:t>permanent building stability bracing </a:t>
            </a:r>
            <a:r>
              <a:rPr lang="en-US" sz="2200" dirty="0"/>
              <a:t>recommendations is a major cause of </a:t>
            </a:r>
            <a:r>
              <a:rPr lang="en-US" sz="2200" dirty="0" smtClean="0"/>
              <a:t>truss </a:t>
            </a:r>
            <a:r>
              <a:rPr lang="en-US" sz="2200" dirty="0"/>
              <a:t>field </a:t>
            </a:r>
            <a:r>
              <a:rPr lang="en-US" sz="2200" dirty="0" smtClean="0"/>
              <a:t>performance </a:t>
            </a:r>
            <a:r>
              <a:rPr lang="en-US" sz="2200" dirty="0"/>
              <a:t>problems and has been known to lead to collapsed roof and/or floor systems. Failure to install the proper </a:t>
            </a:r>
            <a:r>
              <a:rPr lang="en-US" sz="2200" dirty="0" smtClean="0"/>
              <a:t>restraint </a:t>
            </a:r>
            <a:r>
              <a:rPr lang="en-US" sz="2200" dirty="0"/>
              <a:t>and </a:t>
            </a:r>
            <a:r>
              <a:rPr lang="en-US" sz="2200" dirty="0" smtClean="0"/>
              <a:t>bracing </a:t>
            </a:r>
            <a:r>
              <a:rPr lang="en-US" sz="2200" dirty="0"/>
              <a:t>will greatly increase the probability of </a:t>
            </a:r>
            <a:r>
              <a:rPr lang="en-US" sz="2200" dirty="0" smtClean="0"/>
              <a:t>truss </a:t>
            </a:r>
            <a:br>
              <a:rPr lang="en-US" sz="2200" dirty="0" smtClean="0"/>
            </a:br>
            <a:r>
              <a:rPr lang="en-US" sz="2200" dirty="0" smtClean="0"/>
              <a:t>performance </a:t>
            </a:r>
            <a:r>
              <a:rPr lang="en-US" sz="2200" dirty="0"/>
              <a:t>problems or </a:t>
            </a:r>
            <a:r>
              <a:rPr lang="en-US" sz="2200" dirty="0" smtClean="0"/>
              <a:t/>
            </a:r>
            <a:br>
              <a:rPr lang="en-US" sz="2200" dirty="0" smtClean="0"/>
            </a:br>
            <a:r>
              <a:rPr lang="en-US" sz="2200" dirty="0" smtClean="0"/>
              <a:t>an </a:t>
            </a:r>
            <a:r>
              <a:rPr lang="en-US" sz="2200" dirty="0"/>
              <a:t>accident resulting in </a:t>
            </a:r>
            <a:r>
              <a:rPr lang="en-US" sz="2200" dirty="0" smtClean="0"/>
              <a:t/>
            </a:r>
            <a:br>
              <a:rPr lang="en-US" sz="2200" dirty="0" smtClean="0"/>
            </a:br>
            <a:r>
              <a:rPr lang="en-US" sz="2200" dirty="0" smtClean="0"/>
              <a:t>property </a:t>
            </a:r>
            <a:r>
              <a:rPr lang="en-US" sz="2200" dirty="0"/>
              <a:t>damage, personal </a:t>
            </a:r>
            <a:r>
              <a:rPr lang="en-US" sz="2200" dirty="0" smtClean="0"/>
              <a:t/>
            </a:r>
            <a:br>
              <a:rPr lang="en-US" sz="2200" dirty="0" smtClean="0"/>
            </a:br>
            <a:r>
              <a:rPr lang="en-US" sz="2200" dirty="0" smtClean="0"/>
              <a:t>injury, </a:t>
            </a:r>
            <a:r>
              <a:rPr lang="en-US" sz="2200" dirty="0"/>
              <a:t>or death.</a:t>
            </a:r>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996" y="3717032"/>
            <a:ext cx="4355976" cy="2913145"/>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399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229600" cy="4874559"/>
          </a:xfrm>
        </p:spPr>
        <p:txBody>
          <a:bodyPr/>
          <a:lstStyle/>
          <a:p>
            <a:pPr>
              <a:spcBef>
                <a:spcPts val="1800"/>
              </a:spcBef>
            </a:pPr>
            <a:r>
              <a:rPr lang="en-US" sz="2400" dirty="0" smtClean="0"/>
              <a:t>The </a:t>
            </a:r>
            <a:r>
              <a:rPr lang="en-US" sz="2400" dirty="0"/>
              <a:t>building designer is responsible for:</a:t>
            </a:r>
          </a:p>
          <a:p>
            <a:pPr marL="915988" lvl="1">
              <a:spcBef>
                <a:spcPts val="900"/>
              </a:spcBef>
              <a:buFont typeface="Arial" panose="020B0604020202020204" pitchFamily="34" charset="0"/>
              <a:buChar char="•"/>
            </a:pPr>
            <a:r>
              <a:rPr lang="en-US" sz="2200" dirty="0"/>
              <a:t>The design and detailing of structural sheathing and diaphragms</a:t>
            </a:r>
          </a:p>
          <a:p>
            <a:pPr marL="915988" lvl="1">
              <a:spcBef>
                <a:spcPts val="900"/>
              </a:spcBef>
              <a:buFont typeface="Arial" panose="020B0604020202020204" pitchFamily="34" charset="0"/>
              <a:buChar char="•"/>
            </a:pPr>
            <a:r>
              <a:rPr lang="en-US" sz="2200" dirty="0"/>
              <a:t>The design and detailing of purlins and the PBSB for the roof system</a:t>
            </a:r>
          </a:p>
          <a:p>
            <a:pPr marL="457200" indent="-457200">
              <a:spcBef>
                <a:spcPts val="1500"/>
              </a:spcBef>
            </a:pPr>
            <a:r>
              <a:rPr lang="en-US" sz="2400" dirty="0"/>
              <a:t>Sheathing and attachment requirements (i.e. fastener size and spacing) are provided on construction documents and/or within the building code</a:t>
            </a:r>
          </a:p>
          <a:p>
            <a:pPr marL="457200" indent="0">
              <a:spcBef>
                <a:spcPts val="1800"/>
              </a:spcBef>
              <a:buNone/>
            </a:pPr>
            <a:r>
              <a:rPr lang="en-US" sz="2400" b="1" dirty="0" smtClean="0"/>
              <a:t>Note! </a:t>
            </a:r>
            <a:r>
              <a:rPr lang="en-US" sz="2400" dirty="0" smtClean="0"/>
              <a:t>Not </a:t>
            </a:r>
            <a:r>
              <a:rPr lang="en-US" sz="2400" dirty="0"/>
              <a:t>all sheathing products are </a:t>
            </a:r>
            <a:r>
              <a:rPr lang="en-US" sz="2400" dirty="0" smtClean="0"/>
              <a:t>structural</a:t>
            </a:r>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1306967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2680"/>
            <a:ext cx="8229600" cy="4226580"/>
          </a:xfrm>
        </p:spPr>
        <p:txBody>
          <a:bodyPr>
            <a:noAutofit/>
          </a:bodyPr>
          <a:lstStyle/>
          <a:p>
            <a:r>
              <a:rPr lang="en-US" sz="2400" dirty="0"/>
              <a:t>Trusses are not designed to resist lateral </a:t>
            </a:r>
            <a:r>
              <a:rPr lang="en-US" sz="2400" dirty="0" smtClean="0"/>
              <a:t>loads </a:t>
            </a:r>
            <a:r>
              <a:rPr lang="en-US" sz="2400" dirty="0"/>
              <a:t>and rely on </a:t>
            </a:r>
            <a:r>
              <a:rPr lang="en-US" sz="2400" dirty="0" smtClean="0"/>
              <a:t>permanent building stability bracing (PBSB) </a:t>
            </a:r>
            <a:r>
              <a:rPr lang="en-US" sz="2400" dirty="0"/>
              <a:t>to transfer </a:t>
            </a:r>
            <a:r>
              <a:rPr lang="en-US" sz="2400" dirty="0" smtClean="0"/>
              <a:t>lateral loads to </a:t>
            </a:r>
            <a:r>
              <a:rPr lang="en-US" sz="2400" dirty="0"/>
              <a:t>the supporting </a:t>
            </a:r>
            <a:r>
              <a:rPr lang="en-US" sz="2400" dirty="0" smtClean="0"/>
              <a:t>structure</a:t>
            </a:r>
          </a:p>
          <a:p>
            <a:pPr>
              <a:spcBef>
                <a:spcPts val="1800"/>
              </a:spcBef>
            </a:pPr>
            <a:r>
              <a:rPr lang="en-US" sz="2400" dirty="0"/>
              <a:t>Permanent bracing provides sufficient support at right angles to the plane of the truss to hold every truss member in position</a:t>
            </a:r>
          </a:p>
          <a:p>
            <a:pPr>
              <a:spcBef>
                <a:spcPts val="1800"/>
              </a:spcBef>
            </a:pPr>
            <a:r>
              <a:rPr lang="en-US" sz="2400" dirty="0" smtClean="0"/>
              <a:t>Certain </a:t>
            </a:r>
            <a:r>
              <a:rPr lang="en-US" sz="2400" dirty="0"/>
              <a:t>individual </a:t>
            </a:r>
            <a:r>
              <a:rPr lang="en-US" sz="2400" dirty="0" smtClean="0"/>
              <a:t>truss </a:t>
            </a:r>
            <a:r>
              <a:rPr lang="en-US" sz="2400" dirty="0"/>
              <a:t>members also require </a:t>
            </a:r>
            <a:r>
              <a:rPr lang="en-US" sz="2400" dirty="0" smtClean="0"/>
              <a:t>permanent lateral restraint </a:t>
            </a:r>
            <a:r>
              <a:rPr lang="en-US" sz="2400" dirty="0"/>
              <a:t>and </a:t>
            </a:r>
            <a:r>
              <a:rPr lang="en-US" sz="2400" dirty="0" smtClean="0"/>
              <a:t>bracing </a:t>
            </a:r>
            <a:r>
              <a:rPr lang="en-US" sz="2400" dirty="0"/>
              <a:t>to prevent buckling under the applied design </a:t>
            </a:r>
            <a:r>
              <a:rPr lang="en-US" sz="2400" dirty="0" smtClean="0"/>
              <a:t>loads</a:t>
            </a:r>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557358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9176"/>
            <a:ext cx="8229600" cy="5199530"/>
          </a:xfrm>
        </p:spPr>
        <p:txBody>
          <a:bodyPr>
            <a:normAutofit/>
          </a:bodyPr>
          <a:lstStyle/>
          <a:p>
            <a:pPr marL="514350" indent="-457200"/>
            <a:r>
              <a:rPr lang="en-US" sz="2200" dirty="0" smtClean="0"/>
              <a:t>Material </a:t>
            </a:r>
            <a:r>
              <a:rPr lang="en-US" sz="2200" dirty="0"/>
              <a:t>and fasteners used to restrain and brace </a:t>
            </a:r>
            <a:r>
              <a:rPr lang="en-US" sz="2200" dirty="0" smtClean="0"/>
              <a:t>trusses must be </a:t>
            </a:r>
            <a:r>
              <a:rPr lang="en-US" sz="2200" dirty="0"/>
              <a:t>of sufficient strength and stiffness to hold every </a:t>
            </a:r>
            <a:r>
              <a:rPr lang="en-US" sz="2200" dirty="0" smtClean="0"/>
              <a:t>truss </a:t>
            </a:r>
            <a:r>
              <a:rPr lang="en-US" sz="2200" dirty="0"/>
              <a:t>member in </a:t>
            </a:r>
            <a:r>
              <a:rPr lang="en-US" sz="2200" dirty="0" smtClean="0"/>
              <a:t>position</a:t>
            </a:r>
            <a:endParaRPr lang="en-US" sz="2200" dirty="0"/>
          </a:p>
          <a:p>
            <a:pPr marL="514350" indent="-457200">
              <a:spcBef>
                <a:spcPts val="1500"/>
              </a:spcBef>
            </a:pPr>
            <a:r>
              <a:rPr lang="en-US" sz="2200" dirty="0" smtClean="0"/>
              <a:t>Common </a:t>
            </a:r>
            <a:r>
              <a:rPr lang="en-US" sz="2200" dirty="0"/>
              <a:t>materials used to brace </a:t>
            </a:r>
            <a:r>
              <a:rPr lang="en-US" sz="2200" dirty="0" smtClean="0"/>
              <a:t>truss members include: </a:t>
            </a:r>
            <a:r>
              <a:rPr lang="en-US" sz="2200" dirty="0"/>
              <a:t>wood structural panels, metal decking (panels), gypsum </a:t>
            </a:r>
            <a:r>
              <a:rPr lang="en-US" sz="2200" dirty="0" smtClean="0"/>
              <a:t>board sheathing, CFS sections, metal purlins, and proprietary metal restraint/bracing products</a:t>
            </a:r>
          </a:p>
          <a:p>
            <a:pPr marL="514350" indent="-457200">
              <a:spcBef>
                <a:spcPts val="1500"/>
              </a:spcBef>
            </a:pPr>
            <a:r>
              <a:rPr lang="en-US" sz="2200" dirty="0" smtClean="0"/>
              <a:t>The </a:t>
            </a:r>
            <a:r>
              <a:rPr lang="en-US" sz="2200" dirty="0"/>
              <a:t>minimum size of a steel section used as a </a:t>
            </a:r>
            <a:r>
              <a:rPr lang="en-US" sz="2200" dirty="0" smtClean="0"/>
              <a:t>lateral restraint </a:t>
            </a:r>
            <a:r>
              <a:rPr lang="en-US" sz="2200" dirty="0"/>
              <a:t>and </a:t>
            </a:r>
            <a:r>
              <a:rPr lang="en-US" sz="2200" dirty="0" smtClean="0"/>
              <a:t>diagonal bracing </a:t>
            </a:r>
            <a:r>
              <a:rPr lang="en-US" sz="2200" dirty="0"/>
              <a:t>is 33 mil 1-½" </a:t>
            </a:r>
            <a:r>
              <a:rPr lang="en-US" sz="2200" dirty="0" smtClean="0"/>
              <a:t>hat channel or </a:t>
            </a:r>
            <a:r>
              <a:rPr lang="en-US" sz="2200" dirty="0"/>
              <a:t>33 mil 2-½" stud section </a:t>
            </a:r>
            <a:r>
              <a:rPr lang="en-US" sz="2200" dirty="0" smtClean="0"/>
              <a:t>unless </a:t>
            </a:r>
            <a:r>
              <a:rPr lang="en-US" sz="2200" dirty="0"/>
              <a:t>specified by the </a:t>
            </a:r>
            <a:r>
              <a:rPr lang="en-US" sz="2200" dirty="0" smtClean="0"/>
              <a:t>building designer</a:t>
            </a:r>
            <a:endParaRPr lang="en-US" sz="2200" dirty="0"/>
          </a:p>
          <a:p>
            <a:pPr marL="0" indent="0">
              <a:buNone/>
            </a:pPr>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399994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9644"/>
            <a:ext cx="8229600" cy="4965700"/>
          </a:xfrm>
        </p:spPr>
        <p:txBody>
          <a:bodyPr>
            <a:normAutofit/>
          </a:bodyPr>
          <a:lstStyle/>
          <a:p>
            <a:r>
              <a:rPr lang="en-US" sz="2400" dirty="0" smtClean="0"/>
              <a:t>Unload as close as possible to job site</a:t>
            </a:r>
          </a:p>
          <a:p>
            <a:pPr>
              <a:spcBef>
                <a:spcPts val="1500"/>
              </a:spcBef>
            </a:pPr>
            <a:r>
              <a:rPr lang="en-US" sz="2400" dirty="0" smtClean="0"/>
              <a:t>Lift bundles along </a:t>
            </a:r>
            <a:r>
              <a:rPr lang="en-US" sz="2400" dirty="0"/>
              <a:t>the chords</a:t>
            </a:r>
          </a:p>
          <a:p>
            <a:pPr>
              <a:spcBef>
                <a:spcPts val="1500"/>
              </a:spcBef>
            </a:pPr>
            <a:r>
              <a:rPr lang="en-US" sz="2400" dirty="0" smtClean="0"/>
              <a:t>Do </a:t>
            </a:r>
            <a:r>
              <a:rPr lang="en-US" sz="2400" dirty="0"/>
              <a:t>not lift bundles that </a:t>
            </a:r>
            <a:r>
              <a:rPr lang="en-US" sz="2400" dirty="0" smtClean="0"/>
              <a:t>exceed crane/lift capacity</a:t>
            </a:r>
            <a:endParaRPr lang="en-US" sz="2400" dirty="0"/>
          </a:p>
          <a:p>
            <a:pPr>
              <a:spcBef>
                <a:spcPts val="1500"/>
              </a:spcBef>
            </a:pPr>
            <a:r>
              <a:rPr lang="en-US" sz="2400" dirty="0" smtClean="0"/>
              <a:t>Take </a:t>
            </a:r>
            <a:r>
              <a:rPr lang="en-US" sz="2400" dirty="0"/>
              <a:t>extra care </a:t>
            </a:r>
            <a:r>
              <a:rPr lang="en-US" sz="2400" dirty="0" smtClean="0"/>
              <a:t>with </a:t>
            </a:r>
            <a:br>
              <a:rPr lang="en-US" sz="2400" dirty="0" smtClean="0"/>
            </a:br>
            <a:r>
              <a:rPr lang="en-US" sz="2400" dirty="0" smtClean="0"/>
              <a:t>bundles </a:t>
            </a:r>
            <a:r>
              <a:rPr lang="en-US" sz="2400" dirty="0"/>
              <a:t>of shallow or </a:t>
            </a:r>
            <a:r>
              <a:rPr lang="en-US" sz="2400" dirty="0" smtClean="0"/>
              <a:t/>
            </a:r>
            <a:br>
              <a:rPr lang="en-US" sz="2400" dirty="0" smtClean="0"/>
            </a:br>
            <a:r>
              <a:rPr lang="en-US" sz="2400" dirty="0" smtClean="0"/>
              <a:t>vaulted </a:t>
            </a:r>
            <a:r>
              <a:rPr lang="en-US" sz="2400" dirty="0"/>
              <a:t>trusses which </a:t>
            </a:r>
            <a:r>
              <a:rPr lang="en-US" sz="2400" dirty="0" smtClean="0"/>
              <a:t/>
            </a:r>
            <a:br>
              <a:rPr lang="en-US" sz="2400" dirty="0" smtClean="0"/>
            </a:br>
            <a:r>
              <a:rPr lang="en-US" sz="2400" dirty="0" smtClean="0"/>
              <a:t>can bend </a:t>
            </a:r>
            <a:r>
              <a:rPr lang="en-US" sz="2400" dirty="0"/>
              <a:t>excessively </a:t>
            </a:r>
            <a:r>
              <a:rPr lang="en-US" sz="2400" dirty="0" smtClean="0"/>
              <a:t/>
            </a:r>
            <a:br>
              <a:rPr lang="en-US" sz="2400" dirty="0" smtClean="0"/>
            </a:br>
            <a:r>
              <a:rPr lang="en-US" sz="2400" dirty="0" smtClean="0"/>
              <a:t>if </a:t>
            </a:r>
            <a:r>
              <a:rPr lang="en-US" sz="2400" dirty="0"/>
              <a:t>not </a:t>
            </a:r>
            <a:r>
              <a:rPr lang="en-US" sz="2400" dirty="0" smtClean="0"/>
              <a:t>properly supported</a:t>
            </a:r>
          </a:p>
          <a:p>
            <a:pPr>
              <a:spcBef>
                <a:spcPts val="1500"/>
              </a:spcBef>
            </a:pPr>
            <a:r>
              <a:rPr lang="en-US" sz="2400" dirty="0"/>
              <a:t>Avoid lateral bending</a:t>
            </a:r>
            <a:r>
              <a:rPr lang="en-US" sz="2400" dirty="0" smtClean="0"/>
              <a:t>!</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Unloading Truss Bundles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824028" y="3547586"/>
            <a:ext cx="3970344" cy="29777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5171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0212"/>
            <a:ext cx="8229600" cy="4096870"/>
          </a:xfrm>
        </p:spPr>
        <p:txBody>
          <a:bodyPr/>
          <a:lstStyle/>
          <a:p>
            <a:pPr marL="0" lvl="2" indent="0">
              <a:buNone/>
            </a:pPr>
            <a:r>
              <a:rPr lang="en-US" sz="2400" b="1" dirty="0">
                <a:solidFill>
                  <a:srgbClr val="0000FF"/>
                </a:solidFill>
              </a:rPr>
              <a:t>TOP CHORD</a:t>
            </a:r>
          </a:p>
          <a:p>
            <a:pPr marL="514350" lvl="2" indent="-457200">
              <a:spcBef>
                <a:spcPts val="1200"/>
              </a:spcBef>
              <a:buClr>
                <a:schemeClr val="accent1"/>
              </a:buClr>
              <a:buSzPct val="68000"/>
              <a:buFont typeface="Wingdings 3"/>
              <a:buChar char=""/>
            </a:pPr>
            <a:r>
              <a:rPr lang="en-US" sz="2400" dirty="0"/>
              <a:t>Metal purlins are most often used where trusses are spaced greater than 4' o.c. </a:t>
            </a:r>
          </a:p>
          <a:p>
            <a:pPr marL="514350" lvl="2" indent="-457200">
              <a:spcBef>
                <a:spcPts val="1500"/>
              </a:spcBef>
              <a:buClr>
                <a:schemeClr val="accent1"/>
              </a:buClr>
              <a:buSzPct val="68000"/>
              <a:buFont typeface="Wingdings 3"/>
              <a:buChar char=""/>
            </a:pPr>
            <a:r>
              <a:rPr lang="en-US" sz="2400" dirty="0"/>
              <a:t>Purlins must be properly sized and fastened to the top chords of trusses in accordance with the construction documents</a:t>
            </a:r>
          </a:p>
          <a:p>
            <a:pPr marL="514350" lvl="2" indent="-457200">
              <a:spcBef>
                <a:spcPts val="1500"/>
              </a:spcBef>
              <a:buClr>
                <a:schemeClr val="accent1"/>
              </a:buClr>
              <a:buSzPct val="68000"/>
              <a:buFont typeface="Wingdings 3"/>
              <a:buChar char=""/>
            </a:pPr>
            <a:r>
              <a:rPr lang="en-US" sz="2400" dirty="0"/>
              <a:t>Trusses must be designed so that the maximum allowable unbraced length of top chords is greater than or equal to the o.c. spacing of purlins</a:t>
            </a:r>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2192414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229600" cy="5224182"/>
          </a:xfrm>
        </p:spPr>
        <p:txBody>
          <a:bodyPr/>
          <a:lstStyle/>
          <a:p>
            <a:pPr marL="0" indent="0">
              <a:buNone/>
            </a:pPr>
            <a:r>
              <a:rPr lang="en-US" sz="2400" b="1" dirty="0">
                <a:solidFill>
                  <a:srgbClr val="0000FF"/>
                </a:solidFill>
              </a:rPr>
              <a:t>TOP CHORD</a:t>
            </a:r>
          </a:p>
          <a:p>
            <a:pPr>
              <a:spcBef>
                <a:spcPts val="1200"/>
              </a:spcBef>
            </a:pPr>
            <a:r>
              <a:rPr lang="en-US" sz="2400" dirty="0" smtClean="0"/>
              <a:t>Without </a:t>
            </a:r>
            <a:r>
              <a:rPr lang="en-US" sz="2400" dirty="0"/>
              <a:t>some </a:t>
            </a:r>
            <a:r>
              <a:rPr lang="en-US" sz="2400" dirty="0" smtClean="0"/>
              <a:t>permanent diagonal bracing</a:t>
            </a:r>
            <a:r>
              <a:rPr lang="en-US" sz="2400" dirty="0"/>
              <a:t>, </a:t>
            </a:r>
            <a:r>
              <a:rPr lang="en-US" sz="2400" dirty="0" smtClean="0"/>
              <a:t>purlins </a:t>
            </a:r>
            <a:r>
              <a:rPr lang="en-US" sz="2400" dirty="0"/>
              <a:t>by themselves only ensure that the </a:t>
            </a:r>
            <a:r>
              <a:rPr lang="en-US" sz="2400" dirty="0" smtClean="0"/>
              <a:t>top chords </a:t>
            </a:r>
            <a:r>
              <a:rPr lang="en-US" sz="2400" dirty="0"/>
              <a:t>of </a:t>
            </a:r>
            <a:r>
              <a:rPr lang="en-US" sz="2400" dirty="0" smtClean="0"/>
              <a:t>a trusses </a:t>
            </a:r>
            <a:r>
              <a:rPr lang="en-US" sz="2400" dirty="0"/>
              <a:t>will all buckle in the same </a:t>
            </a:r>
            <a:r>
              <a:rPr lang="en-US" sz="2400" dirty="0" smtClean="0"/>
              <a:t>direction</a:t>
            </a:r>
          </a:p>
          <a:p>
            <a:pPr>
              <a:spcBef>
                <a:spcPts val="1500"/>
              </a:spcBef>
            </a:pPr>
            <a:r>
              <a:rPr lang="en-US" sz="2400" dirty="0" smtClean="0"/>
              <a:t>Bracing </a:t>
            </a:r>
            <a:r>
              <a:rPr lang="en-US" sz="2400" dirty="0"/>
              <a:t>is typically provided by attaching structural sheathing directly to </a:t>
            </a:r>
            <a:r>
              <a:rPr lang="en-US" sz="2400" dirty="0" smtClean="0"/>
              <a:t>purlins, such as metal </a:t>
            </a:r>
            <a:r>
              <a:rPr lang="en-US" sz="2400" dirty="0"/>
              <a:t>decking </a:t>
            </a:r>
            <a:r>
              <a:rPr lang="en-US" sz="2400" dirty="0" smtClean="0"/>
              <a:t>or wood </a:t>
            </a:r>
            <a:r>
              <a:rPr lang="en-US" sz="2400" dirty="0"/>
              <a:t>structural panels</a:t>
            </a:r>
          </a:p>
          <a:p>
            <a:pPr>
              <a:spcBef>
                <a:spcPts val="1500"/>
              </a:spcBef>
            </a:pPr>
            <a:r>
              <a:rPr lang="en-US" sz="2400" dirty="0"/>
              <a:t>Metal decking and wood structural panels must be designed to support the building designer's defined loads at the o.c. spacing of the trusses</a:t>
            </a:r>
          </a:p>
          <a:p>
            <a:endParaRPr lang="en-US" sz="2800" dirty="0" smtClean="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3306200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1300"/>
            <a:ext cx="8229600" cy="4953000"/>
          </a:xfrm>
        </p:spPr>
        <p:txBody>
          <a:bodyPr>
            <a:normAutofit/>
          </a:bodyPr>
          <a:lstStyle/>
          <a:p>
            <a:pPr marL="0" indent="0">
              <a:buNone/>
            </a:pPr>
            <a:r>
              <a:rPr lang="en-US" sz="2400" b="1" dirty="0" smtClean="0">
                <a:solidFill>
                  <a:srgbClr val="0000FF"/>
                </a:solidFill>
              </a:rPr>
              <a:t>WEB</a:t>
            </a:r>
            <a:endParaRPr lang="en-US" sz="2400" b="1" dirty="0">
              <a:solidFill>
                <a:srgbClr val="0000FF"/>
              </a:solidFill>
            </a:endParaRPr>
          </a:p>
          <a:p>
            <a:pPr lvl="0">
              <a:spcBef>
                <a:spcPts val="900"/>
              </a:spcBef>
            </a:pPr>
            <a:r>
              <a:rPr lang="en-US" sz="2400" dirty="0" smtClean="0"/>
              <a:t>Permanent web-member restraint is typically accomplished by either:</a:t>
            </a:r>
          </a:p>
          <a:p>
            <a:pPr marL="1027113" lvl="1" indent="-342900">
              <a:spcBef>
                <a:spcPts val="900"/>
              </a:spcBef>
              <a:buFont typeface="Arial" panose="020B0604020202020204" pitchFamily="34" charset="0"/>
              <a:buChar char="•"/>
            </a:pPr>
            <a:r>
              <a:rPr lang="en-US" sz="2200" dirty="0" smtClean="0"/>
              <a:t>Reducing the unsupported length of the web member (via lateral restraint), </a:t>
            </a:r>
            <a:r>
              <a:rPr lang="en-US" sz="2200" b="1" u="sng" dirty="0" smtClean="0"/>
              <a:t>or</a:t>
            </a:r>
            <a:r>
              <a:rPr lang="en-US" sz="2200" dirty="0" smtClean="0"/>
              <a:t> </a:t>
            </a:r>
          </a:p>
          <a:p>
            <a:pPr marL="1027113" lvl="1" indent="-342900">
              <a:spcBef>
                <a:spcPts val="900"/>
              </a:spcBef>
              <a:buFont typeface="Arial" panose="020B0604020202020204" pitchFamily="34" charset="0"/>
              <a:buChar char="•"/>
            </a:pPr>
            <a:r>
              <a:rPr lang="en-US" sz="2200" dirty="0" smtClean="0"/>
              <a:t>By reinforcing the member with additional material (increasing its cross-section)</a:t>
            </a:r>
          </a:p>
          <a:p>
            <a:pPr lvl="0">
              <a:spcBef>
                <a:spcPts val="1800"/>
              </a:spcBef>
            </a:pPr>
            <a:r>
              <a:rPr lang="en-US" sz="2400" dirty="0" smtClean="0"/>
              <a:t>The TDD indicates which web members (if any) require permanent restraint</a:t>
            </a:r>
          </a:p>
          <a:p>
            <a:pPr marL="0" indent="0">
              <a:buNone/>
            </a:pPr>
            <a:endParaRPr lang="en-US" sz="28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866574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920" y="1521732"/>
            <a:ext cx="3299012" cy="4679576"/>
          </a:xfrm>
        </p:spPr>
        <p:txBody>
          <a:bodyPr>
            <a:normAutofit/>
          </a:bodyPr>
          <a:lstStyle/>
          <a:p>
            <a:pPr marL="0" indent="0">
              <a:buNone/>
            </a:pPr>
            <a:r>
              <a:rPr lang="en-US" sz="2400" b="1" dirty="0" smtClean="0">
                <a:solidFill>
                  <a:srgbClr val="0000FF"/>
                </a:solidFill>
              </a:rPr>
              <a:t>WEB</a:t>
            </a:r>
            <a:endParaRPr lang="en-US" sz="2400" b="1" dirty="0">
              <a:solidFill>
                <a:srgbClr val="0000FF"/>
              </a:solidFill>
            </a:endParaRPr>
          </a:p>
          <a:p>
            <a:pPr marL="0" indent="0">
              <a:buNone/>
              <a:tabLst>
                <a:tab pos="4864100" algn="l"/>
              </a:tabLst>
            </a:pPr>
            <a:r>
              <a:rPr lang="en-US" sz="2400" dirty="0" smtClean="0"/>
              <a:t>Attach lateral </a:t>
            </a:r>
            <a:br>
              <a:rPr lang="en-US" sz="2400" dirty="0" smtClean="0"/>
            </a:br>
            <a:r>
              <a:rPr lang="en-US" sz="2400" dirty="0" smtClean="0"/>
              <a:t>restraint </a:t>
            </a:r>
            <a:r>
              <a:rPr lang="en-US" sz="2400" dirty="0"/>
              <a:t>at the </a:t>
            </a:r>
            <a:r>
              <a:rPr lang="en-US" sz="2400" dirty="0" smtClean="0"/>
              <a:t/>
            </a:r>
            <a:br>
              <a:rPr lang="en-US" sz="2400" dirty="0" smtClean="0"/>
            </a:br>
            <a:r>
              <a:rPr lang="en-US" sz="2400" dirty="0" smtClean="0"/>
              <a:t>locations </a:t>
            </a:r>
            <a:r>
              <a:rPr lang="en-US" sz="2400" dirty="0"/>
              <a:t>shown </a:t>
            </a:r>
            <a:r>
              <a:rPr lang="en-US" sz="2400" dirty="0" smtClean="0"/>
              <a:t/>
            </a:r>
            <a:br>
              <a:rPr lang="en-US" sz="2400" dirty="0" smtClean="0"/>
            </a:br>
            <a:r>
              <a:rPr lang="en-US" sz="2400" dirty="0" smtClean="0"/>
              <a:t>on </a:t>
            </a:r>
            <a:r>
              <a:rPr lang="en-US" sz="2400" dirty="0"/>
              <a:t>the TDD </a:t>
            </a:r>
            <a:r>
              <a:rPr lang="en-US" sz="2400" dirty="0" smtClean="0"/>
              <a:t/>
            </a:r>
            <a:br>
              <a:rPr lang="en-US" sz="2400" dirty="0" smtClean="0"/>
            </a:br>
            <a:r>
              <a:rPr lang="en-US" sz="2400" dirty="0" smtClean="0"/>
              <a:t>together w/ a </a:t>
            </a:r>
            <a:br>
              <a:rPr lang="en-US" sz="2400" dirty="0" smtClean="0"/>
            </a:br>
            <a:r>
              <a:rPr lang="en-US" sz="2400" dirty="0" smtClean="0"/>
              <a:t>diagonal brace </a:t>
            </a:r>
            <a:r>
              <a:rPr lang="en-US" sz="2400" dirty="0"/>
              <a:t>at </a:t>
            </a:r>
            <a:r>
              <a:rPr lang="en-US" sz="2400" dirty="0" smtClean="0"/>
              <a:t/>
            </a:r>
            <a:br>
              <a:rPr lang="en-US" sz="2400" dirty="0" smtClean="0"/>
            </a:br>
            <a:r>
              <a:rPr lang="en-US" sz="2400" dirty="0" smtClean="0"/>
              <a:t>an </a:t>
            </a:r>
            <a:r>
              <a:rPr lang="en-US" sz="2400" dirty="0"/>
              <a:t>angle of </a:t>
            </a:r>
            <a:r>
              <a:rPr lang="en-US" sz="2400" dirty="0" smtClean="0"/>
              <a:t/>
            </a:r>
            <a:br>
              <a:rPr lang="en-US" sz="2400" dirty="0" smtClean="0"/>
            </a:br>
            <a:r>
              <a:rPr lang="en-US" sz="2400" dirty="0" smtClean="0"/>
              <a:t>approximately </a:t>
            </a:r>
            <a:r>
              <a:rPr lang="en-US" sz="2400" dirty="0"/>
              <a:t>45˚ </a:t>
            </a:r>
            <a:r>
              <a:rPr lang="en-US" sz="2400" dirty="0" smtClean="0"/>
              <a:t/>
            </a:r>
            <a:br>
              <a:rPr lang="en-US" sz="2400" dirty="0" smtClean="0"/>
            </a:br>
            <a:r>
              <a:rPr lang="en-US" sz="2400" dirty="0" smtClean="0"/>
              <a:t>to </a:t>
            </a:r>
            <a:r>
              <a:rPr lang="en-US" sz="2400" dirty="0"/>
              <a:t>the </a:t>
            </a:r>
            <a:r>
              <a:rPr lang="en-US" sz="2400" dirty="0" smtClean="0"/>
              <a:t>lateral </a:t>
            </a:r>
            <a:br>
              <a:rPr lang="en-US" sz="2400" dirty="0" smtClean="0"/>
            </a:br>
            <a:r>
              <a:rPr lang="en-US" sz="2400" dirty="0" smtClean="0"/>
              <a:t>restraint</a:t>
            </a:r>
          </a:p>
          <a:p>
            <a:endParaRPr lang="en-US" sz="2800" dirty="0" smtClean="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43908" y="1772816"/>
            <a:ext cx="5136325" cy="3909399"/>
          </a:xfrm>
          <a:prstGeom prst="rect">
            <a:avLst/>
          </a:prstGeom>
        </p:spPr>
      </p:pic>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3502248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5406"/>
            <a:ext cx="8229600" cy="5283954"/>
          </a:xfrm>
        </p:spPr>
        <p:txBody>
          <a:bodyPr>
            <a:normAutofit/>
          </a:bodyPr>
          <a:lstStyle/>
          <a:p>
            <a:pPr marL="0" indent="0">
              <a:buNone/>
            </a:pPr>
            <a:r>
              <a:rPr lang="en-US" sz="2200" b="1" dirty="0" smtClean="0">
                <a:solidFill>
                  <a:srgbClr val="0000FF"/>
                </a:solidFill>
              </a:rPr>
              <a:t>WEB</a:t>
            </a:r>
            <a:endParaRPr lang="en-US" sz="2200" b="1" dirty="0">
              <a:solidFill>
                <a:srgbClr val="0000FF"/>
              </a:solidFill>
            </a:endParaRPr>
          </a:p>
          <a:p>
            <a:pPr lvl="0">
              <a:spcBef>
                <a:spcPts val="1200"/>
              </a:spcBef>
            </a:pPr>
            <a:r>
              <a:rPr lang="en-US" sz="2200" dirty="0" smtClean="0"/>
              <a:t>If </a:t>
            </a:r>
            <a:r>
              <a:rPr lang="en-US" sz="2200" dirty="0"/>
              <a:t>individual web member </a:t>
            </a:r>
            <a:r>
              <a:rPr lang="en-US" sz="2200" dirty="0" smtClean="0"/>
              <a:t>permanent </a:t>
            </a:r>
            <a:r>
              <a:rPr lang="en-US" sz="2200" dirty="0"/>
              <a:t>l</a:t>
            </a:r>
            <a:r>
              <a:rPr lang="en-US" sz="2200" dirty="0" smtClean="0"/>
              <a:t>ateral </a:t>
            </a:r>
            <a:r>
              <a:rPr lang="en-US" sz="2200" dirty="0"/>
              <a:t>r</a:t>
            </a:r>
            <a:r>
              <a:rPr lang="en-US" sz="2200" dirty="0" smtClean="0"/>
              <a:t>estraint </a:t>
            </a:r>
            <a:r>
              <a:rPr lang="en-US" sz="2200" dirty="0"/>
              <a:t>is </a:t>
            </a:r>
            <a:r>
              <a:rPr lang="en-US" sz="2200" dirty="0" smtClean="0"/>
              <a:t>required, hat channel </a:t>
            </a:r>
            <a:r>
              <a:rPr lang="en-US" sz="2200" dirty="0"/>
              <a:t>or stud section </a:t>
            </a:r>
            <a:r>
              <a:rPr lang="en-US" sz="2200" dirty="0" smtClean="0"/>
              <a:t>CLR, </a:t>
            </a:r>
            <a:r>
              <a:rPr lang="en-US" sz="2200" dirty="0"/>
              <a:t>attached at right angles to the </a:t>
            </a:r>
            <a:r>
              <a:rPr lang="en-US" sz="2200" dirty="0" smtClean="0"/>
              <a:t>web, </a:t>
            </a:r>
            <a:r>
              <a:rPr lang="en-US" sz="2200" dirty="0"/>
              <a:t>in combination with </a:t>
            </a:r>
            <a:r>
              <a:rPr lang="en-US" sz="2200" dirty="0" smtClean="0"/>
              <a:t>diagonal </a:t>
            </a:r>
            <a:r>
              <a:rPr lang="en-US" sz="2200" dirty="0"/>
              <a:t>b</a:t>
            </a:r>
            <a:r>
              <a:rPr lang="en-US" sz="2200" dirty="0" smtClean="0"/>
              <a:t>racing</a:t>
            </a:r>
            <a:r>
              <a:rPr lang="en-US" sz="2200" dirty="0"/>
              <a:t>, is most frequently </a:t>
            </a:r>
            <a:r>
              <a:rPr lang="en-US" sz="2200" dirty="0" smtClean="0"/>
              <a:t>specified</a:t>
            </a:r>
            <a:endParaRPr lang="en-US" sz="2200" dirty="0"/>
          </a:p>
          <a:p>
            <a:pPr lvl="0">
              <a:spcBef>
                <a:spcPts val="1500"/>
              </a:spcBef>
            </a:pPr>
            <a:r>
              <a:rPr lang="en-US" sz="2200" dirty="0"/>
              <a:t>Webs may require one or more rows of </a:t>
            </a:r>
            <a:r>
              <a:rPr lang="en-US" sz="2200" dirty="0" smtClean="0"/>
              <a:t>CLR (TDD </a:t>
            </a:r>
            <a:r>
              <a:rPr lang="en-US" sz="2200" dirty="0"/>
              <a:t>will specify the number of rows and </a:t>
            </a:r>
            <a:r>
              <a:rPr lang="en-US" sz="2200" dirty="0" smtClean="0"/>
              <a:t>approximate locations)</a:t>
            </a:r>
            <a:endParaRPr lang="en-US" sz="2200" dirty="0"/>
          </a:p>
          <a:p>
            <a:pPr>
              <a:spcBef>
                <a:spcPts val="1500"/>
              </a:spcBef>
            </a:pPr>
            <a:r>
              <a:rPr lang="en-US" sz="2200" dirty="0"/>
              <a:t>Diagonal bracing is required to restrain the CLRs and to transfer the cumulative force from the CLRs to a lateral force resisting system such as the roof or ceiling diaphragm</a:t>
            </a:r>
          </a:p>
          <a:p>
            <a:pPr marL="0" indent="0">
              <a:buNone/>
            </a:pPr>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3219586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4352"/>
            <a:ext cx="8229600" cy="4953000"/>
          </a:xfrm>
        </p:spPr>
        <p:txBody>
          <a:bodyPr>
            <a:normAutofit/>
          </a:bodyPr>
          <a:lstStyle/>
          <a:p>
            <a:pPr marL="0" indent="0">
              <a:buNone/>
            </a:pPr>
            <a:r>
              <a:rPr lang="en-US" sz="2200" b="1" dirty="0" smtClean="0">
                <a:solidFill>
                  <a:srgbClr val="0000FF"/>
                </a:solidFill>
              </a:rPr>
              <a:t>WEB</a:t>
            </a:r>
            <a:endParaRPr lang="en-US" sz="2200" b="1" dirty="0">
              <a:solidFill>
                <a:srgbClr val="0000FF"/>
              </a:solidFill>
            </a:endParaRPr>
          </a:p>
          <a:p>
            <a:pPr>
              <a:spcBef>
                <a:spcPts val="1200"/>
              </a:spcBef>
            </a:pPr>
            <a:r>
              <a:rPr lang="en-US" sz="2200" dirty="0"/>
              <a:t>Repeat diagonal bracing every 20' or as specified</a:t>
            </a:r>
          </a:p>
          <a:p>
            <a:pPr>
              <a:spcBef>
                <a:spcPts val="1500"/>
              </a:spcBef>
            </a:pPr>
            <a:r>
              <a:rPr lang="en-US" sz="2200" dirty="0" smtClean="0"/>
              <a:t>Position </a:t>
            </a:r>
            <a:r>
              <a:rPr lang="en-US" sz="2200" dirty="0"/>
              <a:t>the </a:t>
            </a:r>
            <a:r>
              <a:rPr lang="en-US" sz="2200" dirty="0" smtClean="0"/>
              <a:t>diagonal brace </a:t>
            </a:r>
            <a:r>
              <a:rPr lang="en-US" sz="2200" dirty="0"/>
              <a:t>so that it crosses the web in close proximity to the </a:t>
            </a:r>
            <a:r>
              <a:rPr lang="en-US" sz="2200" dirty="0" smtClean="0"/>
              <a:t>lateral restraint</a:t>
            </a:r>
          </a:p>
          <a:p>
            <a:pPr>
              <a:spcBef>
                <a:spcPts val="1500"/>
              </a:spcBef>
            </a:pPr>
            <a:r>
              <a:rPr lang="en-US" sz="2200" dirty="0" smtClean="0"/>
              <a:t>Diagonal bracing </a:t>
            </a:r>
            <a:r>
              <a:rPr lang="en-US" sz="2200" dirty="0"/>
              <a:t>should be attached as close to the </a:t>
            </a:r>
            <a:r>
              <a:rPr lang="en-US" sz="2200" dirty="0" smtClean="0"/>
              <a:t>top </a:t>
            </a:r>
            <a:r>
              <a:rPr lang="en-US" sz="2200" dirty="0"/>
              <a:t>and </a:t>
            </a:r>
            <a:r>
              <a:rPr lang="en-US" sz="2200" dirty="0" smtClean="0"/>
              <a:t>bottom chord planes </a:t>
            </a:r>
            <a:r>
              <a:rPr lang="en-US" sz="2200" dirty="0"/>
              <a:t>as </a:t>
            </a:r>
            <a:r>
              <a:rPr lang="en-US" sz="2200" dirty="0" smtClean="0"/>
              <a:t>possible, </a:t>
            </a:r>
            <a:r>
              <a:rPr lang="en-US" sz="2200" dirty="0"/>
              <a:t>and to each web that it crosses. This provides rigidity that prevents the </a:t>
            </a:r>
            <a:r>
              <a:rPr lang="en-US" sz="2200" dirty="0" smtClean="0"/>
              <a:t>webs </a:t>
            </a:r>
            <a:r>
              <a:rPr lang="en-US" sz="2200" dirty="0"/>
              <a:t>from displacing laterally</a:t>
            </a:r>
            <a:r>
              <a:rPr lang="en-US" sz="2200" dirty="0" smtClean="0"/>
              <a:t>.</a:t>
            </a:r>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3572937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671900" y="3573016"/>
            <a:ext cx="5041809" cy="2886976"/>
          </a:xfrm>
          <a:prstGeom prst="rect">
            <a:avLst/>
          </a:prstGeom>
        </p:spPr>
      </p:pic>
      <p:sp>
        <p:nvSpPr>
          <p:cNvPr id="3" name="Content Placeholder 2"/>
          <p:cNvSpPr>
            <a:spLocks noGrp="1"/>
          </p:cNvSpPr>
          <p:nvPr>
            <p:ph idx="1"/>
          </p:nvPr>
        </p:nvSpPr>
        <p:spPr>
          <a:xfrm>
            <a:off x="368300" y="1267545"/>
            <a:ext cx="8092132" cy="4825751"/>
          </a:xfrm>
        </p:spPr>
        <p:txBody>
          <a:bodyPr/>
          <a:lstStyle/>
          <a:p>
            <a:pPr marL="0" lvl="1" indent="0">
              <a:buNone/>
            </a:pPr>
            <a:r>
              <a:rPr lang="en-US" sz="2200" b="1" dirty="0" smtClean="0">
                <a:solidFill>
                  <a:srgbClr val="0000FF"/>
                </a:solidFill>
              </a:rPr>
              <a:t>WEB</a:t>
            </a:r>
            <a:endParaRPr lang="en-US" sz="2200" b="1" dirty="0">
              <a:solidFill>
                <a:srgbClr val="0000FF"/>
              </a:solidFill>
            </a:endParaRPr>
          </a:p>
          <a:p>
            <a:pPr marL="0" lvl="1" indent="0">
              <a:spcBef>
                <a:spcPts val="400"/>
              </a:spcBef>
              <a:buNone/>
            </a:pPr>
            <a:r>
              <a:rPr lang="en-US" sz="2200" dirty="0" smtClean="0"/>
              <a:t>For </a:t>
            </a:r>
            <a:r>
              <a:rPr lang="en-US" sz="2200" dirty="0"/>
              <a:t>webs </a:t>
            </a:r>
            <a:r>
              <a:rPr lang="en-US" sz="2200" dirty="0" smtClean="0"/>
              <a:t>requiring </a:t>
            </a:r>
            <a:r>
              <a:rPr lang="en-US" sz="2200" dirty="0"/>
              <a:t>two rows of CLR, the concepts are the same as those used to brace a single row of </a:t>
            </a:r>
            <a:r>
              <a:rPr lang="en-US" sz="2200" dirty="0" smtClean="0"/>
              <a:t>CLR: </a:t>
            </a:r>
          </a:p>
          <a:p>
            <a:pPr marL="569913" lvl="1" indent="-255588">
              <a:spcBef>
                <a:spcPts val="1200"/>
              </a:spcBef>
              <a:buSzPct val="68000"/>
              <a:buFont typeface="Wingdings 3"/>
              <a:buChar char=""/>
            </a:pPr>
            <a:r>
              <a:rPr lang="en-US" sz="2000" dirty="0"/>
              <a:t>Position diagonal braces to cross webs in close proximity to each lateral restraint to minimize the out-of-plane bending forces in the web</a:t>
            </a:r>
          </a:p>
          <a:p>
            <a:pPr marL="569913" lvl="1" indent="-255588">
              <a:spcBef>
                <a:spcPts val="1200"/>
              </a:spcBef>
              <a:buSzPct val="68000"/>
              <a:buFont typeface="Wingdings 3"/>
              <a:buChar char=""/>
            </a:pPr>
            <a:r>
              <a:rPr lang="en-US" sz="2000" dirty="0"/>
              <a:t>Attach diagonal </a:t>
            </a:r>
            <a:br>
              <a:rPr lang="en-US" sz="2000" dirty="0"/>
            </a:br>
            <a:r>
              <a:rPr lang="en-US" sz="2000" dirty="0"/>
              <a:t>braces as close as </a:t>
            </a:r>
            <a:br>
              <a:rPr lang="en-US" sz="2000" dirty="0"/>
            </a:br>
            <a:r>
              <a:rPr lang="en-US" sz="2000" dirty="0"/>
              <a:t>possible to the </a:t>
            </a:r>
            <a:br>
              <a:rPr lang="en-US" sz="2000" dirty="0"/>
            </a:br>
            <a:r>
              <a:rPr lang="en-US" sz="2000" dirty="0"/>
              <a:t>top and bottom </a:t>
            </a:r>
            <a:br>
              <a:rPr lang="en-US" sz="2000" dirty="0"/>
            </a:br>
            <a:r>
              <a:rPr lang="en-US" sz="2000" dirty="0"/>
              <a:t>chord planes and </a:t>
            </a:r>
            <a:br>
              <a:rPr lang="en-US" sz="2000" dirty="0"/>
            </a:br>
            <a:r>
              <a:rPr lang="en-US" sz="2000" dirty="0"/>
              <a:t>to each web that </a:t>
            </a:r>
            <a:br>
              <a:rPr lang="en-US" sz="2000" dirty="0"/>
            </a:br>
            <a:r>
              <a:rPr lang="en-US" sz="2000" dirty="0"/>
              <a:t>the diagonal </a:t>
            </a:r>
            <a:br>
              <a:rPr lang="en-US" sz="2000" dirty="0"/>
            </a:br>
            <a:r>
              <a:rPr lang="en-US" sz="2000" dirty="0"/>
              <a:t>braces cross</a:t>
            </a:r>
          </a:p>
          <a:p>
            <a:endParaRPr lang="en-US"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2215157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148064" y="3789040"/>
            <a:ext cx="3817951" cy="2956816"/>
          </a:xfrm>
          <a:prstGeom prst="rect">
            <a:avLst/>
          </a:prstGeom>
        </p:spPr>
      </p:pic>
      <p:sp>
        <p:nvSpPr>
          <p:cNvPr id="3" name="Content Placeholder 2"/>
          <p:cNvSpPr>
            <a:spLocks noGrp="1"/>
          </p:cNvSpPr>
          <p:nvPr>
            <p:ph idx="1"/>
          </p:nvPr>
        </p:nvSpPr>
        <p:spPr>
          <a:xfrm>
            <a:off x="457200" y="1402970"/>
            <a:ext cx="8229600" cy="4612341"/>
          </a:xfrm>
        </p:spPr>
        <p:txBody>
          <a:bodyPr>
            <a:noAutofit/>
          </a:bodyPr>
          <a:lstStyle/>
          <a:p>
            <a:pPr marL="0" indent="0">
              <a:buNone/>
            </a:pPr>
            <a:r>
              <a:rPr lang="en-US" sz="2200" b="1" dirty="0" smtClean="0">
                <a:solidFill>
                  <a:srgbClr val="0000FF"/>
                </a:solidFill>
              </a:rPr>
              <a:t>WEB</a:t>
            </a:r>
            <a:endParaRPr lang="en-US" sz="2200" b="1" dirty="0">
              <a:solidFill>
                <a:srgbClr val="0000FF"/>
              </a:solidFill>
            </a:endParaRPr>
          </a:p>
          <a:p>
            <a:pPr>
              <a:spcBef>
                <a:spcPts val="600"/>
              </a:spcBef>
            </a:pPr>
            <a:r>
              <a:rPr lang="en-US" sz="2100" dirty="0"/>
              <a:t>Diagonal bracing </a:t>
            </a:r>
            <a:r>
              <a:rPr lang="en-US" sz="2100" dirty="0" smtClean="0"/>
              <a:t>with </a:t>
            </a:r>
            <a:r>
              <a:rPr lang="en-US" sz="2100" dirty="0"/>
              <a:t>CLRs work most efficiently when applied to three or more similar trusses</a:t>
            </a:r>
          </a:p>
          <a:p>
            <a:pPr>
              <a:spcBef>
                <a:spcPts val="1200"/>
              </a:spcBef>
            </a:pPr>
            <a:r>
              <a:rPr lang="en-US" sz="2100" dirty="0" smtClean="0"/>
              <a:t>If </a:t>
            </a:r>
            <a:r>
              <a:rPr lang="en-US" sz="2100" dirty="0"/>
              <a:t>there are only two adjacent </a:t>
            </a:r>
            <a:r>
              <a:rPr lang="en-US" sz="2100" dirty="0" smtClean="0"/>
              <a:t>trusses </a:t>
            </a:r>
            <a:r>
              <a:rPr lang="en-US" sz="2100" dirty="0"/>
              <a:t>in which the </a:t>
            </a:r>
            <a:r>
              <a:rPr lang="en-US" sz="2100" dirty="0" smtClean="0"/>
              <a:t>webs </a:t>
            </a:r>
            <a:r>
              <a:rPr lang="en-US" sz="2100" dirty="0"/>
              <a:t>align, </a:t>
            </a:r>
            <a:r>
              <a:rPr lang="en-US" sz="2100" dirty="0" smtClean="0"/>
              <a:t>diagonal </a:t>
            </a:r>
            <a:r>
              <a:rPr lang="en-US" sz="2100" dirty="0"/>
              <a:t>b</a:t>
            </a:r>
            <a:r>
              <a:rPr lang="en-US" sz="2100" dirty="0" smtClean="0"/>
              <a:t>racing </a:t>
            </a:r>
            <a:r>
              <a:rPr lang="en-US" sz="2100" dirty="0"/>
              <a:t>and </a:t>
            </a:r>
            <a:r>
              <a:rPr lang="en-US" sz="2100" dirty="0" smtClean="0"/>
              <a:t>lateral restraint </a:t>
            </a:r>
            <a:r>
              <a:rPr lang="en-US" sz="2100" dirty="0"/>
              <a:t>can still be used. One option is to install two </a:t>
            </a:r>
            <a:r>
              <a:rPr lang="en-US" sz="2100" dirty="0" smtClean="0"/>
              <a:t>diagonal </a:t>
            </a:r>
            <a:r>
              <a:rPr lang="en-US" sz="2100" dirty="0"/>
              <a:t>b</a:t>
            </a:r>
            <a:r>
              <a:rPr lang="en-US" sz="2100" dirty="0" smtClean="0"/>
              <a:t>races</a:t>
            </a:r>
            <a:r>
              <a:rPr lang="en-US" sz="2100" dirty="0"/>
              <a:t>. </a:t>
            </a:r>
            <a:r>
              <a:rPr lang="en-US" sz="2100" dirty="0" smtClean="0"/>
              <a:t/>
            </a:r>
            <a:br>
              <a:rPr lang="en-US" sz="2100" dirty="0" smtClean="0"/>
            </a:br>
            <a:r>
              <a:rPr lang="en-US" sz="2100" dirty="0" smtClean="0"/>
              <a:t>Attach </a:t>
            </a:r>
            <a:r>
              <a:rPr lang="en-US" sz="2100" dirty="0"/>
              <a:t>one end of each </a:t>
            </a:r>
            <a:r>
              <a:rPr lang="en-US" sz="2100" dirty="0" smtClean="0"/>
              <a:t>diagonal </a:t>
            </a:r>
            <a:br>
              <a:rPr lang="en-US" sz="2100" dirty="0" smtClean="0"/>
            </a:br>
            <a:r>
              <a:rPr lang="en-US" sz="2100" dirty="0" smtClean="0"/>
              <a:t>brace </a:t>
            </a:r>
            <a:r>
              <a:rPr lang="en-US" sz="2100" dirty="0"/>
              <a:t>to the </a:t>
            </a:r>
            <a:r>
              <a:rPr lang="en-US" sz="2100" dirty="0" smtClean="0"/>
              <a:t>web </a:t>
            </a:r>
            <a:r>
              <a:rPr lang="en-US" sz="2100" dirty="0"/>
              <a:t>at the </a:t>
            </a:r>
            <a:r>
              <a:rPr lang="en-US" sz="2100" dirty="0" smtClean="0"/>
              <a:t>perm-</a:t>
            </a:r>
            <a:br>
              <a:rPr lang="en-US" sz="2100" dirty="0" smtClean="0"/>
            </a:br>
            <a:r>
              <a:rPr lang="en-US" sz="2100" dirty="0" smtClean="0"/>
              <a:t>anent </a:t>
            </a:r>
            <a:r>
              <a:rPr lang="en-US" sz="2100" dirty="0"/>
              <a:t>restraint </a:t>
            </a:r>
            <a:r>
              <a:rPr lang="en-US" sz="2100" dirty="0" smtClean="0"/>
              <a:t>location shown </a:t>
            </a:r>
            <a:br>
              <a:rPr lang="en-US" sz="2100" dirty="0" smtClean="0"/>
            </a:br>
            <a:r>
              <a:rPr lang="en-US" sz="2100" dirty="0" smtClean="0"/>
              <a:t>on </a:t>
            </a:r>
            <a:r>
              <a:rPr lang="en-US" sz="2100" dirty="0"/>
              <a:t>the </a:t>
            </a:r>
            <a:r>
              <a:rPr lang="en-US" sz="2100" dirty="0" smtClean="0"/>
              <a:t>TDD, </a:t>
            </a:r>
            <a:r>
              <a:rPr lang="en-US" sz="2100" dirty="0"/>
              <a:t>and </a:t>
            </a:r>
            <a:r>
              <a:rPr lang="en-US" sz="2100" dirty="0" smtClean="0"/>
              <a:t>attach the </a:t>
            </a:r>
            <a:br>
              <a:rPr lang="en-US" sz="2100" dirty="0" smtClean="0"/>
            </a:br>
            <a:r>
              <a:rPr lang="en-US" sz="2100" dirty="0" smtClean="0"/>
              <a:t>other </a:t>
            </a:r>
            <a:r>
              <a:rPr lang="en-US" sz="2100" dirty="0"/>
              <a:t>end </a:t>
            </a:r>
            <a:r>
              <a:rPr lang="en-US" sz="2100" dirty="0" smtClean="0"/>
              <a:t>near the top or </a:t>
            </a:r>
            <a:br>
              <a:rPr lang="en-US" sz="2100" dirty="0" smtClean="0"/>
            </a:br>
            <a:r>
              <a:rPr lang="en-US" sz="2100" dirty="0" smtClean="0"/>
              <a:t>bottom </a:t>
            </a:r>
            <a:r>
              <a:rPr lang="en-US" sz="2100" dirty="0"/>
              <a:t>of the </a:t>
            </a:r>
            <a:r>
              <a:rPr lang="en-US" sz="2100" dirty="0" smtClean="0"/>
              <a:t>web </a:t>
            </a:r>
            <a:r>
              <a:rPr lang="en-US" sz="2100" dirty="0"/>
              <a:t>of </a:t>
            </a:r>
            <a:r>
              <a:rPr lang="en-US" sz="2100" dirty="0" smtClean="0"/>
              <a:t>the </a:t>
            </a:r>
            <a:br>
              <a:rPr lang="en-US" sz="2100" dirty="0" smtClean="0"/>
            </a:br>
            <a:r>
              <a:rPr lang="en-US" sz="2100" dirty="0" smtClean="0"/>
              <a:t>adjacent truss.</a:t>
            </a:r>
            <a:endParaRPr lang="en-US" sz="2100"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2352049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049736" y="2564904"/>
            <a:ext cx="4889214" cy="3924436"/>
          </a:xfrm>
          <a:prstGeom prst="rect">
            <a:avLst/>
          </a:prstGeom>
        </p:spPr>
      </p:pic>
      <p:sp>
        <p:nvSpPr>
          <p:cNvPr id="3" name="Content Placeholder 2"/>
          <p:cNvSpPr>
            <a:spLocks noGrp="1"/>
          </p:cNvSpPr>
          <p:nvPr>
            <p:ph idx="1"/>
          </p:nvPr>
        </p:nvSpPr>
        <p:spPr>
          <a:xfrm>
            <a:off x="457200" y="1258040"/>
            <a:ext cx="8229600" cy="5044148"/>
          </a:xfrm>
        </p:spPr>
        <p:txBody>
          <a:bodyPr>
            <a:noAutofit/>
          </a:bodyPr>
          <a:lstStyle/>
          <a:p>
            <a:pPr marL="0" indent="0">
              <a:buNone/>
            </a:pPr>
            <a:r>
              <a:rPr lang="en-US" sz="2400" b="1" dirty="0" smtClean="0">
                <a:solidFill>
                  <a:srgbClr val="0000FF"/>
                </a:solidFill>
              </a:rPr>
              <a:t>WEB</a:t>
            </a:r>
            <a:endParaRPr lang="en-US" sz="2400" b="1" dirty="0">
              <a:solidFill>
                <a:srgbClr val="0000FF"/>
              </a:solidFill>
            </a:endParaRPr>
          </a:p>
          <a:p>
            <a:pPr marL="0" indent="0">
              <a:spcBef>
                <a:spcPts val="300"/>
              </a:spcBef>
              <a:buNone/>
            </a:pPr>
            <a:r>
              <a:rPr lang="en-US" sz="2200" dirty="0" smtClean="0"/>
              <a:t>Diagonal bracing </a:t>
            </a:r>
            <a:r>
              <a:rPr lang="en-US" sz="2200" dirty="0"/>
              <a:t>combined </a:t>
            </a:r>
            <a:r>
              <a:rPr lang="en-US" sz="2200" dirty="0" smtClean="0"/>
              <a:t>with lateral restraint </a:t>
            </a:r>
            <a:r>
              <a:rPr lang="en-US" sz="2200" dirty="0"/>
              <a:t>can also be used with small groups of </a:t>
            </a:r>
            <a:r>
              <a:rPr lang="en-US" sz="2200" dirty="0" smtClean="0"/>
              <a:t>trusses</a:t>
            </a:r>
            <a:r>
              <a:rPr lang="en-US" sz="2200" dirty="0"/>
              <a:t>. </a:t>
            </a:r>
            <a:r>
              <a:rPr lang="en-US" sz="2200" dirty="0" smtClean="0"/>
              <a:t>Extend </a:t>
            </a:r>
            <a:r>
              <a:rPr lang="en-US" sz="2200" dirty="0"/>
              <a:t>the </a:t>
            </a:r>
            <a:r>
              <a:rPr lang="en-US" sz="2200" dirty="0" smtClean="0"/>
              <a:t>diagonal bracing </a:t>
            </a:r>
            <a:r>
              <a:rPr lang="en-US" sz="2200" dirty="0"/>
              <a:t>from the </a:t>
            </a:r>
            <a:r>
              <a:rPr lang="en-US" sz="2200" dirty="0" smtClean="0"/>
              <a:t>top chord </a:t>
            </a:r>
            <a:r>
              <a:rPr lang="en-US" sz="2200" dirty="0"/>
              <a:t>to the </a:t>
            </a:r>
            <a:r>
              <a:rPr lang="en-US" sz="2200" dirty="0" smtClean="0"/>
              <a:t/>
            </a:r>
            <a:br>
              <a:rPr lang="en-US" sz="2200" dirty="0" smtClean="0"/>
            </a:br>
            <a:r>
              <a:rPr lang="en-US" sz="2200" dirty="0" smtClean="0"/>
              <a:t>bottom chord </a:t>
            </a:r>
            <a:r>
              <a:rPr lang="en-US" sz="2200" dirty="0"/>
              <a:t>of </a:t>
            </a:r>
            <a:r>
              <a:rPr lang="en-US" sz="2200" dirty="0" smtClean="0"/>
              <a:t>adjacent </a:t>
            </a:r>
            <a:br>
              <a:rPr lang="en-US" sz="2200" dirty="0" smtClean="0"/>
            </a:br>
            <a:r>
              <a:rPr lang="en-US" sz="2200" dirty="0" smtClean="0"/>
              <a:t>trusses</a:t>
            </a:r>
            <a:r>
              <a:rPr lang="en-US" sz="2200" dirty="0"/>
              <a:t>. Attach </a:t>
            </a:r>
            <a:r>
              <a:rPr lang="en-US" sz="2200" dirty="0" smtClean="0"/>
              <a:t>diagonal </a:t>
            </a:r>
            <a:br>
              <a:rPr lang="en-US" sz="2200" dirty="0" smtClean="0"/>
            </a:br>
            <a:r>
              <a:rPr lang="en-US" sz="2200" dirty="0" smtClean="0"/>
              <a:t>bracing </a:t>
            </a:r>
            <a:r>
              <a:rPr lang="en-US" sz="2200" dirty="0"/>
              <a:t>to the </a:t>
            </a:r>
            <a:r>
              <a:rPr lang="en-US" sz="2200" dirty="0" smtClean="0"/>
              <a:t>web </a:t>
            </a:r>
            <a:r>
              <a:rPr lang="en-US" sz="2200" dirty="0"/>
              <a:t>of the </a:t>
            </a:r>
            <a:r>
              <a:rPr lang="en-US" sz="2200" dirty="0" smtClean="0"/>
              <a:t/>
            </a:r>
            <a:br>
              <a:rPr lang="en-US" sz="2200" dirty="0" smtClean="0"/>
            </a:br>
            <a:r>
              <a:rPr lang="en-US" sz="2200" dirty="0" smtClean="0"/>
              <a:t>middle truss </a:t>
            </a:r>
            <a:r>
              <a:rPr lang="en-US" sz="2200" dirty="0"/>
              <a:t>near the </a:t>
            </a:r>
            <a:r>
              <a:rPr lang="en-US" sz="2200" dirty="0" smtClean="0"/>
              <a:t/>
            </a:r>
            <a:br>
              <a:rPr lang="en-US" sz="2200" dirty="0" smtClean="0"/>
            </a:br>
            <a:r>
              <a:rPr lang="en-US" sz="2200" dirty="0" smtClean="0"/>
              <a:t>location </a:t>
            </a:r>
            <a:r>
              <a:rPr lang="en-US" sz="2200" dirty="0"/>
              <a:t>of the </a:t>
            </a:r>
            <a:r>
              <a:rPr lang="en-US" sz="2200" dirty="0" smtClean="0"/>
              <a:t>CLR, </a:t>
            </a:r>
            <a:br>
              <a:rPr lang="en-US" sz="2200" dirty="0" smtClean="0"/>
            </a:br>
            <a:r>
              <a:rPr lang="en-US" sz="2200" dirty="0" smtClean="0"/>
              <a:t>and </a:t>
            </a:r>
            <a:r>
              <a:rPr lang="en-US" sz="2200" dirty="0"/>
              <a:t>to each </a:t>
            </a:r>
            <a:r>
              <a:rPr lang="en-US" sz="2200" dirty="0" smtClean="0"/>
              <a:t>intersecting </a:t>
            </a:r>
            <a:br>
              <a:rPr lang="en-US" sz="2200" dirty="0" smtClean="0"/>
            </a:br>
            <a:r>
              <a:rPr lang="en-US" sz="2200" dirty="0" smtClean="0"/>
              <a:t>truss</a:t>
            </a:r>
            <a:r>
              <a:rPr lang="en-US" sz="2200" dirty="0"/>
              <a:t>. This provides </a:t>
            </a:r>
            <a:r>
              <a:rPr lang="en-US" sz="2200" dirty="0" smtClean="0"/>
              <a:t>rigidity </a:t>
            </a:r>
            <a:br>
              <a:rPr lang="en-US" sz="2200" dirty="0" smtClean="0"/>
            </a:br>
            <a:r>
              <a:rPr lang="en-US" sz="2200" dirty="0" smtClean="0"/>
              <a:t>that </a:t>
            </a:r>
            <a:r>
              <a:rPr lang="en-US" sz="2200" dirty="0"/>
              <a:t>prevents </a:t>
            </a:r>
            <a:r>
              <a:rPr lang="en-US" sz="2200" dirty="0" smtClean="0"/>
              <a:t>webs </a:t>
            </a:r>
            <a:r>
              <a:rPr lang="en-US" sz="2200" dirty="0"/>
              <a:t>and the CLR </a:t>
            </a:r>
            <a:r>
              <a:rPr lang="en-US" sz="2200" dirty="0" smtClean="0"/>
              <a:t/>
            </a:r>
            <a:br>
              <a:rPr lang="en-US" sz="2200" dirty="0" smtClean="0"/>
            </a:br>
            <a:r>
              <a:rPr lang="en-US" sz="2200" dirty="0" smtClean="0"/>
              <a:t>from </a:t>
            </a:r>
            <a:r>
              <a:rPr lang="en-US" sz="2200" dirty="0"/>
              <a:t>displacing laterally</a:t>
            </a:r>
            <a:r>
              <a:rPr lang="en-US" sz="2200" dirty="0" smtClean="0"/>
              <a:t>.</a:t>
            </a:r>
            <a:endParaRPr lang="en-US" sz="2200"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19756410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8693"/>
            <a:ext cx="8229600" cy="3122475"/>
          </a:xfrm>
        </p:spPr>
        <p:txBody>
          <a:bodyPr>
            <a:noAutofit/>
          </a:bodyPr>
          <a:lstStyle/>
          <a:p>
            <a:pPr marL="0" indent="0">
              <a:buNone/>
            </a:pPr>
            <a:r>
              <a:rPr lang="en-US" sz="2400" b="1" dirty="0" smtClean="0">
                <a:solidFill>
                  <a:srgbClr val="0000FF"/>
                </a:solidFill>
              </a:rPr>
              <a:t>WEB</a:t>
            </a:r>
            <a:endParaRPr lang="en-US" sz="2400" b="1" dirty="0">
              <a:solidFill>
                <a:srgbClr val="0000FF"/>
              </a:solidFill>
            </a:endParaRPr>
          </a:p>
          <a:p>
            <a:pPr marL="0" indent="0">
              <a:spcBef>
                <a:spcPts val="600"/>
              </a:spcBef>
              <a:buNone/>
            </a:pPr>
            <a:r>
              <a:rPr lang="en-US" sz="2400" dirty="0" smtClean="0"/>
              <a:t>To </a:t>
            </a:r>
            <a:r>
              <a:rPr lang="en-US" sz="2400" dirty="0"/>
              <a:t>help transfer large </a:t>
            </a:r>
            <a:r>
              <a:rPr lang="en-US" sz="2400" dirty="0" smtClean="0"/>
              <a:t>bracing </a:t>
            </a:r>
            <a:r>
              <a:rPr lang="en-US" sz="2400" dirty="0"/>
              <a:t>forces into the roof and </a:t>
            </a:r>
            <a:r>
              <a:rPr lang="en-US" sz="2400" dirty="0" smtClean="0"/>
              <a:t>ceiling diaphragms</a:t>
            </a:r>
            <a:r>
              <a:rPr lang="en-US" sz="2400" dirty="0"/>
              <a:t>, </a:t>
            </a:r>
            <a:r>
              <a:rPr lang="en-US" sz="2400" dirty="0" smtClean="0"/>
              <a:t>blocking </a:t>
            </a:r>
            <a:r>
              <a:rPr lang="en-US" sz="2400" dirty="0"/>
              <a:t>may need to be installed between the </a:t>
            </a:r>
            <a:r>
              <a:rPr lang="en-US" sz="2400" dirty="0" smtClean="0"/>
              <a:t>trusses </a:t>
            </a:r>
            <a:r>
              <a:rPr lang="en-US" sz="2400" dirty="0"/>
              <a:t>on either side of the </a:t>
            </a:r>
            <a:r>
              <a:rPr lang="en-US" sz="2400" dirty="0" smtClean="0"/>
              <a:t>diagonal brace location. Blocking </a:t>
            </a:r>
            <a:r>
              <a:rPr lang="en-US" sz="2400" dirty="0"/>
              <a:t>should fit snuggly between </a:t>
            </a:r>
            <a:r>
              <a:rPr lang="en-US" sz="2400" dirty="0" smtClean="0"/>
              <a:t>trusses </a:t>
            </a:r>
            <a:r>
              <a:rPr lang="en-US" sz="2400" dirty="0"/>
              <a:t>and attach to the </a:t>
            </a:r>
            <a:r>
              <a:rPr lang="en-US" sz="2400" dirty="0" smtClean="0"/>
              <a:t>trusses </a:t>
            </a:r>
            <a:r>
              <a:rPr lang="en-US" sz="2400" dirty="0"/>
              <a:t>and the </a:t>
            </a:r>
            <a:r>
              <a:rPr lang="en-US" sz="2400" dirty="0" smtClean="0"/>
              <a:t>diaphragm</a:t>
            </a:r>
            <a:r>
              <a:rPr lang="en-US" sz="2400" dirty="0"/>
              <a:t>. </a:t>
            </a:r>
            <a:r>
              <a:rPr lang="en-US" sz="2400" dirty="0" smtClean="0"/>
              <a:t>This blocking </a:t>
            </a:r>
            <a:r>
              <a:rPr lang="en-US" sz="2400" dirty="0"/>
              <a:t>helps to transfer the lateral </a:t>
            </a:r>
            <a:r>
              <a:rPr lang="en-US" sz="2400" dirty="0" smtClean="0"/>
              <a:t>load </a:t>
            </a:r>
            <a:r>
              <a:rPr lang="en-US" sz="2400" dirty="0"/>
              <a:t>directly from the </a:t>
            </a:r>
            <a:r>
              <a:rPr lang="en-US" sz="2400" dirty="0" smtClean="0"/>
              <a:t>diagonal brace to </a:t>
            </a:r>
            <a:r>
              <a:rPr lang="en-US" sz="2400" dirty="0"/>
              <a:t>the </a:t>
            </a:r>
            <a:r>
              <a:rPr lang="en-US" sz="2400" dirty="0" smtClean="0"/>
              <a:t>diaphragm</a:t>
            </a:r>
            <a:r>
              <a:rPr lang="en-US" sz="2400" dirty="0"/>
              <a:t>.</a:t>
            </a:r>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273933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795"/>
            <a:ext cx="8229600" cy="3601385"/>
          </a:xfrm>
        </p:spPr>
        <p:txBody>
          <a:bodyPr>
            <a:normAutofit/>
          </a:bodyPr>
          <a:lstStyle/>
          <a:p>
            <a:pPr marL="0" indent="0">
              <a:buNone/>
            </a:pPr>
            <a:r>
              <a:rPr lang="en-US" sz="2300" dirty="0"/>
              <a:t>Proper storage of framing materials on the job site is the responsibility of the </a:t>
            </a:r>
            <a:r>
              <a:rPr lang="en-US" sz="2300" dirty="0" smtClean="0"/>
              <a:t>receiving entity</a:t>
            </a:r>
            <a:r>
              <a:rPr lang="en-US" sz="2300" dirty="0"/>
              <a:t>, and requires that framing materials not be in direct contact with the ground and </a:t>
            </a:r>
            <a:r>
              <a:rPr lang="en-US" sz="2300" dirty="0" smtClean="0"/>
              <a:t>be protected </a:t>
            </a:r>
            <a:r>
              <a:rPr lang="en-US" sz="2300" dirty="0"/>
              <a:t>from the elements. Adequate drainage and ventilation shall be provided </a:t>
            </a:r>
            <a:r>
              <a:rPr lang="en-US" sz="2300" dirty="0" smtClean="0"/>
              <a:t>to minimize </a:t>
            </a:r>
            <a:r>
              <a:rPr lang="en-US" sz="2300" dirty="0"/>
              <a:t>the formation of “wet storage stain” or “white rust</a:t>
            </a:r>
            <a:r>
              <a:rPr lang="en-US" sz="2300" dirty="0" smtClean="0"/>
              <a:t>.”</a:t>
            </a:r>
          </a:p>
          <a:p>
            <a:pPr marL="0" indent="0">
              <a:spcBef>
                <a:spcPts val="1500"/>
              </a:spcBef>
              <a:buNone/>
            </a:pPr>
            <a:r>
              <a:rPr lang="en-US" sz="1800" i="1" dirty="0">
                <a:sym typeface="Symbol"/>
              </a:rPr>
              <a:t> </a:t>
            </a:r>
            <a:r>
              <a:rPr lang="en-US" sz="1800" i="1" dirty="0" smtClean="0">
                <a:sym typeface="Symbol"/>
              </a:rPr>
              <a:t> AISI </a:t>
            </a:r>
            <a:r>
              <a:rPr lang="en-US" sz="1800" i="1" dirty="0">
                <a:sym typeface="Symbol"/>
              </a:rPr>
              <a:t>Code of Standard Practice for </a:t>
            </a:r>
            <a:r>
              <a:rPr lang="en-US" sz="1800" i="1" dirty="0" smtClean="0">
                <a:sym typeface="Symbol"/>
              </a:rPr>
              <a:t/>
            </a:r>
            <a:br>
              <a:rPr lang="en-US" sz="1800" i="1" dirty="0" smtClean="0">
                <a:sym typeface="Symbol"/>
              </a:rPr>
            </a:br>
            <a:r>
              <a:rPr lang="en-US" sz="1800" i="1" dirty="0" smtClean="0">
                <a:sym typeface="Symbol"/>
              </a:rPr>
              <a:t>    CFS </a:t>
            </a:r>
            <a:r>
              <a:rPr lang="en-US" sz="1800" i="1" dirty="0">
                <a:sym typeface="Symbol"/>
              </a:rPr>
              <a:t>Structural Framing</a:t>
            </a:r>
            <a:endParaRPr lang="en-US" sz="1800" i="1" dirty="0"/>
          </a:p>
          <a:p>
            <a:pPr marL="0" indent="0">
              <a:buNone/>
            </a:pPr>
            <a:endParaRPr lang="en-US" sz="30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Storing Trusses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020" y="3773207"/>
            <a:ext cx="4005480" cy="300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94247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3870" y="1880828"/>
            <a:ext cx="8760618" cy="3312368"/>
          </a:xfrm>
          <a:prstGeom prst="rect">
            <a:avLst/>
          </a:prstGeom>
        </p:spPr>
      </p:pic>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345087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671900" y="3320988"/>
            <a:ext cx="5273297" cy="3120636"/>
          </a:xfrm>
          <a:prstGeom prst="rect">
            <a:avLst/>
          </a:prstGeom>
        </p:spPr>
      </p:pic>
      <p:sp>
        <p:nvSpPr>
          <p:cNvPr id="3" name="Content Placeholder 2"/>
          <p:cNvSpPr>
            <a:spLocks noGrp="1"/>
          </p:cNvSpPr>
          <p:nvPr>
            <p:ph idx="1"/>
          </p:nvPr>
        </p:nvSpPr>
        <p:spPr>
          <a:xfrm>
            <a:off x="554868" y="1448780"/>
            <a:ext cx="8229600" cy="4844444"/>
          </a:xfrm>
        </p:spPr>
        <p:txBody>
          <a:bodyPr/>
          <a:lstStyle/>
          <a:p>
            <a:pPr marL="0" indent="0">
              <a:buNone/>
            </a:pPr>
            <a:r>
              <a:rPr lang="en-US" sz="2200" b="1" dirty="0" smtClean="0">
                <a:solidFill>
                  <a:srgbClr val="0000FF"/>
                </a:solidFill>
              </a:rPr>
              <a:t>WEB</a:t>
            </a:r>
            <a:endParaRPr lang="en-US" sz="2200" b="1" dirty="0">
              <a:solidFill>
                <a:srgbClr val="0000FF"/>
              </a:solidFill>
            </a:endParaRPr>
          </a:p>
          <a:p>
            <a:pPr marL="0" lvl="0" indent="0">
              <a:spcBef>
                <a:spcPts val="600"/>
              </a:spcBef>
              <a:buNone/>
            </a:pPr>
            <a:r>
              <a:rPr lang="en-US" sz="2200" dirty="0" smtClean="0"/>
              <a:t>Hat </a:t>
            </a:r>
            <a:r>
              <a:rPr lang="en-US" sz="2200" dirty="0"/>
              <a:t>channel, stud section, track, or other </a:t>
            </a:r>
            <a:r>
              <a:rPr lang="en-US" sz="2200" dirty="0" smtClean="0"/>
              <a:t>proprietary </a:t>
            </a:r>
            <a:r>
              <a:rPr lang="en-US" sz="2200" dirty="0"/>
              <a:t>reinforcements </a:t>
            </a:r>
            <a:r>
              <a:rPr lang="en-US" sz="2200" dirty="0" smtClean="0"/>
              <a:t>are </a:t>
            </a:r>
            <a:r>
              <a:rPr lang="en-US" sz="2200" dirty="0"/>
              <a:t>options that involve adding material to increase </a:t>
            </a:r>
            <a:r>
              <a:rPr lang="en-US" sz="2200" dirty="0" smtClean="0"/>
              <a:t>a web’s resistance </a:t>
            </a:r>
            <a:r>
              <a:rPr lang="en-US" sz="2200" dirty="0"/>
              <a:t>to buckling. Reinforcement is typically used as an </a:t>
            </a:r>
            <a:r>
              <a:rPr lang="en-US" sz="2200" dirty="0" smtClean="0"/>
              <a:t/>
            </a:r>
            <a:br>
              <a:rPr lang="en-US" sz="2200" dirty="0" smtClean="0"/>
            </a:br>
            <a:r>
              <a:rPr lang="en-US" sz="2200" dirty="0" smtClean="0"/>
              <a:t>alternative </a:t>
            </a:r>
            <a:r>
              <a:rPr lang="en-US" sz="2200" dirty="0"/>
              <a:t>to the </a:t>
            </a:r>
            <a:r>
              <a:rPr lang="en-US" sz="2200" dirty="0" smtClean="0"/>
              <a:t/>
            </a:r>
            <a:br>
              <a:rPr lang="en-US" sz="2200" dirty="0" smtClean="0"/>
            </a:br>
            <a:r>
              <a:rPr lang="en-US" sz="2200" dirty="0" smtClean="0"/>
              <a:t>combination </a:t>
            </a:r>
            <a:r>
              <a:rPr lang="en-US" sz="2200" dirty="0"/>
              <a:t>of </a:t>
            </a:r>
            <a:r>
              <a:rPr lang="en-US" sz="2200" dirty="0" smtClean="0"/>
              <a:t/>
            </a:r>
            <a:br>
              <a:rPr lang="en-US" sz="2200" dirty="0" smtClean="0"/>
            </a:br>
            <a:r>
              <a:rPr lang="en-US" sz="2200" dirty="0" smtClean="0"/>
              <a:t>continuous lateral </a:t>
            </a:r>
            <a:br>
              <a:rPr lang="en-US" sz="2200" dirty="0" smtClean="0"/>
            </a:br>
            <a:r>
              <a:rPr lang="en-US" sz="2200" dirty="0" smtClean="0"/>
              <a:t>restraint </a:t>
            </a:r>
            <a:r>
              <a:rPr lang="en-US" sz="2200" dirty="0"/>
              <a:t>(CLR) and </a:t>
            </a:r>
            <a:r>
              <a:rPr lang="en-US" sz="2200" dirty="0" smtClean="0"/>
              <a:t/>
            </a:r>
            <a:br>
              <a:rPr lang="en-US" sz="2200" dirty="0" smtClean="0"/>
            </a:br>
            <a:r>
              <a:rPr lang="en-US" sz="2200" dirty="0" smtClean="0"/>
              <a:t>diagonal </a:t>
            </a:r>
            <a:r>
              <a:rPr lang="en-US" sz="2200" dirty="0"/>
              <a:t>b</a:t>
            </a:r>
            <a:r>
              <a:rPr lang="en-US" sz="2200" dirty="0" smtClean="0"/>
              <a:t>racing </a:t>
            </a:r>
            <a:br>
              <a:rPr lang="en-US" sz="2200" dirty="0" smtClean="0"/>
            </a:br>
            <a:r>
              <a:rPr lang="en-US" sz="2200" dirty="0" smtClean="0"/>
              <a:t>when CLR </a:t>
            </a:r>
            <a:r>
              <a:rPr lang="en-US" sz="2200" dirty="0"/>
              <a:t>is not </a:t>
            </a:r>
            <a:r>
              <a:rPr lang="en-US" sz="2200" dirty="0" smtClean="0"/>
              <a:t/>
            </a:r>
            <a:br>
              <a:rPr lang="en-US" sz="2200" dirty="0" smtClean="0"/>
            </a:br>
            <a:r>
              <a:rPr lang="en-US" sz="2200" dirty="0" smtClean="0"/>
              <a:t>possible or </a:t>
            </a:r>
            <a:r>
              <a:rPr lang="en-US" sz="2200" dirty="0"/>
              <a:t>desirable.</a:t>
            </a:r>
          </a:p>
          <a:p>
            <a:endParaRPr lang="en-US"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2990709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sz="2400" b="1" dirty="0">
                <a:solidFill>
                  <a:srgbClr val="0000FF"/>
                </a:solidFill>
              </a:rPr>
              <a:t>SWAY BRACING (WEB)</a:t>
            </a:r>
          </a:p>
          <a:p>
            <a:pPr>
              <a:spcBef>
                <a:spcPts val="1200"/>
              </a:spcBef>
            </a:pPr>
            <a:r>
              <a:rPr lang="en-US" sz="2400" dirty="0" smtClean="0"/>
              <a:t>Designed </a:t>
            </a:r>
            <a:r>
              <a:rPr lang="en-US" sz="2400" dirty="0"/>
              <a:t>and installed at the discretion of the building designer and not always required</a:t>
            </a:r>
          </a:p>
          <a:p>
            <a:pPr lvl="0">
              <a:spcBef>
                <a:spcPts val="1800"/>
              </a:spcBef>
            </a:pPr>
            <a:r>
              <a:rPr lang="en-US" sz="2400" dirty="0" smtClean="0"/>
              <a:t>Diagonal bracing installed </a:t>
            </a:r>
            <a:r>
              <a:rPr lang="en-US" sz="2400" dirty="0"/>
              <a:t>at both ends of a </a:t>
            </a:r>
            <a:r>
              <a:rPr lang="en-US" sz="2400" dirty="0" smtClean="0"/>
              <a:t>building </a:t>
            </a:r>
            <a:r>
              <a:rPr lang="en-US" sz="2400" dirty="0"/>
              <a:t>and </a:t>
            </a:r>
            <a:r>
              <a:rPr lang="en-US" sz="2400" dirty="0" smtClean="0"/>
              <a:t>repeated </a:t>
            </a:r>
            <a:r>
              <a:rPr lang="en-US" sz="2400" dirty="0"/>
              <a:t>at specified </a:t>
            </a:r>
            <a:r>
              <a:rPr lang="en-US" sz="2400" dirty="0" smtClean="0"/>
              <a:t>intervals along its length to help stabilize the truss system and minimize lateral movement</a:t>
            </a:r>
          </a:p>
          <a:p>
            <a:pPr>
              <a:spcBef>
                <a:spcPts val="1800"/>
              </a:spcBef>
            </a:pPr>
            <a:r>
              <a:rPr lang="en-US" sz="2400" dirty="0" smtClean="0"/>
              <a:t>If continuous</a:t>
            </a:r>
            <a:r>
              <a:rPr lang="en-US" sz="2400" dirty="0"/>
              <a:t>, </a:t>
            </a:r>
            <a:r>
              <a:rPr lang="en-US" sz="2400" dirty="0" smtClean="0"/>
              <a:t>it also </a:t>
            </a:r>
            <a:r>
              <a:rPr lang="en-US" sz="2400" dirty="0"/>
              <a:t>serves to distribute gravity </a:t>
            </a:r>
            <a:r>
              <a:rPr lang="en-US" sz="2400" dirty="0" smtClean="0"/>
              <a:t>loads </a:t>
            </a:r>
            <a:r>
              <a:rPr lang="en-US" sz="2400" dirty="0"/>
              <a:t>between </a:t>
            </a:r>
            <a:r>
              <a:rPr lang="en-US" sz="2400" dirty="0" smtClean="0"/>
              <a:t>trusses </a:t>
            </a:r>
            <a:r>
              <a:rPr lang="en-US" sz="2400" dirty="0"/>
              <a:t>of varying </a:t>
            </a:r>
            <a:r>
              <a:rPr lang="en-US" sz="2400" dirty="0" smtClean="0"/>
              <a:t>stiffness</a:t>
            </a:r>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1776196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03948" y="3057766"/>
            <a:ext cx="4578533" cy="3539586"/>
          </a:xfrm>
          <a:prstGeom prst="rect">
            <a:avLst/>
          </a:prstGeom>
        </p:spPr>
      </p:pic>
      <p:sp>
        <p:nvSpPr>
          <p:cNvPr id="3" name="Content Placeholder 2"/>
          <p:cNvSpPr>
            <a:spLocks noGrp="1"/>
          </p:cNvSpPr>
          <p:nvPr>
            <p:ph idx="1"/>
          </p:nvPr>
        </p:nvSpPr>
        <p:spPr>
          <a:xfrm>
            <a:off x="457200" y="1429865"/>
            <a:ext cx="8229600" cy="4334435"/>
          </a:xfrm>
        </p:spPr>
        <p:txBody>
          <a:bodyPr/>
          <a:lstStyle/>
          <a:p>
            <a:pPr marL="0" lvl="0" indent="0">
              <a:buNone/>
            </a:pPr>
            <a:r>
              <a:rPr lang="en-US" sz="2400" b="1" dirty="0" smtClean="0">
                <a:solidFill>
                  <a:srgbClr val="0000FF"/>
                </a:solidFill>
              </a:rPr>
              <a:t>SWAY BRACING (WEB)</a:t>
            </a:r>
          </a:p>
          <a:p>
            <a:pPr marL="0" lvl="0" indent="0">
              <a:spcBef>
                <a:spcPts val="600"/>
              </a:spcBef>
              <a:buNone/>
            </a:pPr>
            <a:r>
              <a:rPr lang="en-US" sz="2400" dirty="0" smtClean="0"/>
              <a:t>Typically </a:t>
            </a:r>
            <a:r>
              <a:rPr lang="en-US" sz="2400" dirty="0"/>
              <a:t>installed on web members (</a:t>
            </a:r>
            <a:r>
              <a:rPr lang="en-US" sz="2400" dirty="0" smtClean="0"/>
              <a:t>verticals </a:t>
            </a:r>
            <a:r>
              <a:rPr lang="en-US" sz="2400" dirty="0"/>
              <a:t>whenever possible) located at or near each row of b</a:t>
            </a:r>
            <a:r>
              <a:rPr lang="en-US" sz="2400" dirty="0" smtClean="0"/>
              <a:t>ottom chord lateral restraint </a:t>
            </a:r>
            <a:r>
              <a:rPr lang="en-US" sz="2400" dirty="0"/>
              <a:t>and </a:t>
            </a:r>
            <a:r>
              <a:rPr lang="en-US" sz="2400" dirty="0" smtClean="0"/>
              <a:t/>
            </a:r>
            <a:br>
              <a:rPr lang="en-US" sz="2400" dirty="0" smtClean="0"/>
            </a:br>
            <a:r>
              <a:rPr lang="en-US" sz="2400" dirty="0" smtClean="0"/>
              <a:t>should </a:t>
            </a:r>
            <a:r>
              <a:rPr lang="en-US" sz="2400" dirty="0"/>
              <a:t>extend from </a:t>
            </a:r>
            <a:r>
              <a:rPr lang="en-US" sz="2400" dirty="0" smtClean="0"/>
              <a:t/>
            </a:r>
            <a:br>
              <a:rPr lang="en-US" sz="2400" dirty="0" smtClean="0"/>
            </a:br>
            <a:r>
              <a:rPr lang="en-US" sz="2400" dirty="0" smtClean="0"/>
              <a:t>the top chord plane </a:t>
            </a:r>
            <a:br>
              <a:rPr lang="en-US" sz="2400" dirty="0" smtClean="0"/>
            </a:br>
            <a:r>
              <a:rPr lang="en-US" sz="2400" dirty="0" smtClean="0"/>
              <a:t>to </a:t>
            </a:r>
            <a:r>
              <a:rPr lang="en-US" sz="2400" dirty="0"/>
              <a:t>the </a:t>
            </a:r>
            <a:r>
              <a:rPr lang="en-US" sz="2400" dirty="0" smtClean="0"/>
              <a:t>bottom chord </a:t>
            </a:r>
            <a:br>
              <a:rPr lang="en-US" sz="2400" dirty="0" smtClean="0"/>
            </a:br>
            <a:r>
              <a:rPr lang="en-US" sz="2400" dirty="0" smtClean="0"/>
              <a:t>plane </a:t>
            </a:r>
            <a:r>
              <a:rPr lang="en-US" sz="2400" dirty="0"/>
              <a:t>at right angles </a:t>
            </a:r>
            <a:r>
              <a:rPr lang="en-US" sz="2400" dirty="0" smtClean="0"/>
              <a:t/>
            </a:r>
            <a:br>
              <a:rPr lang="en-US" sz="2400" dirty="0" smtClean="0"/>
            </a:br>
            <a:r>
              <a:rPr lang="en-US" sz="2400" dirty="0" smtClean="0"/>
              <a:t>to </a:t>
            </a:r>
            <a:r>
              <a:rPr lang="en-US" sz="2400" dirty="0"/>
              <a:t>the </a:t>
            </a:r>
            <a:r>
              <a:rPr lang="en-US" sz="2400" dirty="0" smtClean="0"/>
              <a:t>trusses</a:t>
            </a:r>
            <a:endParaRPr lang="en-US" sz="2400" dirty="0"/>
          </a:p>
          <a:p>
            <a:endParaRPr lang="en-US"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918240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5899"/>
            <a:ext cx="8229600" cy="5085229"/>
          </a:xfrm>
        </p:spPr>
        <p:txBody>
          <a:bodyPr/>
          <a:lstStyle/>
          <a:p>
            <a:pPr marL="0" indent="0">
              <a:buNone/>
            </a:pPr>
            <a:r>
              <a:rPr lang="en-US" sz="2200" b="1" dirty="0">
                <a:solidFill>
                  <a:srgbClr val="0000FF"/>
                </a:solidFill>
              </a:rPr>
              <a:t>BOTTOM CHORD</a:t>
            </a:r>
          </a:p>
          <a:p>
            <a:pPr lvl="0">
              <a:spcBef>
                <a:spcPts val="900"/>
              </a:spcBef>
            </a:pPr>
            <a:r>
              <a:rPr lang="en-US" sz="2200" dirty="0" smtClean="0"/>
              <a:t>Permanent </a:t>
            </a:r>
            <a:r>
              <a:rPr lang="en-US" sz="2200" dirty="0"/>
              <a:t>support for bottom chords is typically provided by attaching gypsum board panels or CFS lateral restraint, properly braced against lateral movement</a:t>
            </a:r>
          </a:p>
          <a:p>
            <a:pPr lvl="0">
              <a:spcBef>
                <a:spcPts val="1200"/>
              </a:spcBef>
            </a:pPr>
            <a:r>
              <a:rPr lang="en-US" sz="2200" dirty="0"/>
              <a:t>Bottom chord permanent lateral restraint must be installed at the spacing indicated on the TDD and/or by the building designer, whichever is less</a:t>
            </a:r>
          </a:p>
          <a:p>
            <a:pPr lvl="0">
              <a:spcBef>
                <a:spcPts val="1200"/>
              </a:spcBef>
            </a:pPr>
            <a:r>
              <a:rPr lang="en-US" sz="2200" b="1" dirty="0" smtClean="0"/>
              <a:t>NOTE:</a:t>
            </a:r>
            <a:r>
              <a:rPr lang="en-US" sz="2200" dirty="0" smtClean="0"/>
              <a:t> </a:t>
            </a:r>
            <a:r>
              <a:rPr lang="en-US" sz="2200" dirty="0"/>
              <a:t>The </a:t>
            </a:r>
            <a:r>
              <a:rPr lang="en-US" sz="2200" dirty="0" smtClean="0"/>
              <a:t>hat </a:t>
            </a:r>
            <a:r>
              <a:rPr lang="en-US" sz="2200" dirty="0"/>
              <a:t>channel </a:t>
            </a:r>
            <a:r>
              <a:rPr lang="en-US" sz="2200" dirty="0" smtClean="0"/>
              <a:t>specified </a:t>
            </a:r>
            <a:r>
              <a:rPr lang="en-US" sz="2200" dirty="0"/>
              <a:t>in </a:t>
            </a:r>
            <a:r>
              <a:rPr lang="en-US" sz="2200" dirty="0" smtClean="0"/>
              <a:t>certain </a:t>
            </a:r>
            <a:r>
              <a:rPr lang="en-US" sz="2200" dirty="0"/>
              <a:t>fire-rated assemblies of t</a:t>
            </a:r>
            <a:r>
              <a:rPr lang="en-US" sz="2200" dirty="0" smtClean="0"/>
              <a:t>russes </a:t>
            </a:r>
            <a:r>
              <a:rPr lang="en-US" sz="2200" dirty="0"/>
              <a:t>is </a:t>
            </a:r>
            <a:r>
              <a:rPr lang="en-US" sz="2200" u="sng" dirty="0"/>
              <a:t>not</a:t>
            </a:r>
            <a:r>
              <a:rPr lang="en-US" sz="2200" dirty="0"/>
              <a:t> structural and typically does not take the place of </a:t>
            </a:r>
            <a:r>
              <a:rPr lang="en-US" sz="2200" dirty="0" smtClean="0"/>
              <a:t>lateral restraint </a:t>
            </a:r>
            <a:r>
              <a:rPr lang="en-US" sz="2200" dirty="0"/>
              <a:t>and </a:t>
            </a:r>
            <a:r>
              <a:rPr lang="en-US" sz="2200" dirty="0" smtClean="0"/>
              <a:t>diagonal bracing </a:t>
            </a:r>
            <a:r>
              <a:rPr lang="en-US" sz="2200" dirty="0"/>
              <a:t>required to restrain and brace the </a:t>
            </a:r>
            <a:r>
              <a:rPr lang="en-US" sz="2200" dirty="0" smtClean="0"/>
              <a:t>bottom chord</a:t>
            </a:r>
            <a:endParaRPr lang="en-US" sz="2200" dirty="0"/>
          </a:p>
          <a:p>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3732526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554940" y="2780928"/>
            <a:ext cx="6500159" cy="3560693"/>
          </a:xfrm>
          <a:prstGeom prst="rect">
            <a:avLst/>
          </a:prstGeom>
        </p:spPr>
      </p:pic>
      <p:sp>
        <p:nvSpPr>
          <p:cNvPr id="3" name="Content Placeholder 2"/>
          <p:cNvSpPr>
            <a:spLocks noGrp="1"/>
          </p:cNvSpPr>
          <p:nvPr>
            <p:ph idx="1"/>
          </p:nvPr>
        </p:nvSpPr>
        <p:spPr>
          <a:xfrm>
            <a:off x="457200" y="1346195"/>
            <a:ext cx="8229600" cy="4114799"/>
          </a:xfrm>
        </p:spPr>
        <p:txBody>
          <a:bodyPr>
            <a:normAutofit/>
          </a:bodyPr>
          <a:lstStyle/>
          <a:p>
            <a:pPr marL="0" indent="0">
              <a:buNone/>
            </a:pPr>
            <a:r>
              <a:rPr lang="en-US" sz="2200" b="1" dirty="0">
                <a:solidFill>
                  <a:srgbClr val="0000FF"/>
                </a:solidFill>
              </a:rPr>
              <a:t>BOTTOM CHORD</a:t>
            </a:r>
          </a:p>
          <a:p>
            <a:pPr marL="0" indent="0">
              <a:spcBef>
                <a:spcPts val="600"/>
              </a:spcBef>
              <a:buNone/>
            </a:pPr>
            <a:r>
              <a:rPr lang="en-US" sz="2200" dirty="0" smtClean="0"/>
              <a:t>Install </a:t>
            </a:r>
            <a:r>
              <a:rPr lang="en-US" sz="2200" dirty="0"/>
              <a:t>rows of </a:t>
            </a:r>
            <a:r>
              <a:rPr lang="en-US" sz="2200" dirty="0" smtClean="0"/>
              <a:t>diagonal bracing </a:t>
            </a:r>
            <a:r>
              <a:rPr lang="en-US" sz="2200" dirty="0"/>
              <a:t>at intervals of no more than 20' along the length of the </a:t>
            </a:r>
            <a:r>
              <a:rPr lang="en-US" sz="2200" dirty="0" smtClean="0"/>
              <a:t>building</a:t>
            </a:r>
            <a:r>
              <a:rPr lang="en-US" sz="2200" dirty="0"/>
              <a:t>, or as specified by the </a:t>
            </a:r>
            <a:r>
              <a:rPr lang="en-US" sz="2200" dirty="0" smtClean="0"/>
              <a:t>building designer</a:t>
            </a:r>
            <a:r>
              <a:rPr lang="en-US" sz="2200" dirty="0"/>
              <a:t>, to provide </a:t>
            </a:r>
            <a:r>
              <a:rPr lang="en-US" sz="2200" dirty="0" smtClean="0"/>
              <a:t/>
            </a:r>
            <a:br>
              <a:rPr lang="en-US" sz="2200" dirty="0" smtClean="0"/>
            </a:br>
            <a:r>
              <a:rPr lang="en-US" sz="2200" dirty="0" smtClean="0"/>
              <a:t>stability </a:t>
            </a:r>
            <a:r>
              <a:rPr lang="en-US" sz="2200" dirty="0"/>
              <a:t>and transfer </a:t>
            </a:r>
            <a:r>
              <a:rPr lang="en-US" sz="2200" dirty="0" smtClean="0"/>
              <a:t/>
            </a:r>
            <a:br>
              <a:rPr lang="en-US" sz="2200" dirty="0" smtClean="0"/>
            </a:br>
            <a:r>
              <a:rPr lang="en-US" sz="2200" dirty="0" smtClean="0"/>
              <a:t>the </a:t>
            </a:r>
            <a:r>
              <a:rPr lang="en-US" sz="2200" dirty="0"/>
              <a:t>forces from </a:t>
            </a:r>
            <a:r>
              <a:rPr lang="en-US" sz="2200" dirty="0" smtClean="0"/>
              <a:t/>
            </a:r>
            <a:br>
              <a:rPr lang="en-US" sz="2200" dirty="0" smtClean="0"/>
            </a:br>
            <a:r>
              <a:rPr lang="en-US" sz="2200" dirty="0" smtClean="0"/>
              <a:t>the lateral </a:t>
            </a:r>
            <a:br>
              <a:rPr lang="en-US" sz="2200" dirty="0" smtClean="0"/>
            </a:br>
            <a:r>
              <a:rPr lang="en-US" sz="2200" dirty="0" smtClean="0"/>
              <a:t>restraint </a:t>
            </a:r>
            <a:r>
              <a:rPr lang="en-US" sz="2200" dirty="0"/>
              <a:t>to </a:t>
            </a:r>
            <a:r>
              <a:rPr lang="en-US" sz="2200" dirty="0" smtClean="0"/>
              <a:t>a</a:t>
            </a:r>
            <a:br>
              <a:rPr lang="en-US" sz="2200" dirty="0" smtClean="0"/>
            </a:br>
            <a:r>
              <a:rPr lang="en-US" sz="2200" dirty="0" smtClean="0"/>
              <a:t>lateral </a:t>
            </a:r>
            <a:r>
              <a:rPr lang="en-US" sz="2200" dirty="0"/>
              <a:t>force </a:t>
            </a:r>
            <a:r>
              <a:rPr lang="en-US" sz="2200" dirty="0" smtClean="0"/>
              <a:t/>
            </a:r>
            <a:br>
              <a:rPr lang="en-US" sz="2200" dirty="0" smtClean="0"/>
            </a:br>
            <a:r>
              <a:rPr lang="en-US" sz="2200" dirty="0" smtClean="0"/>
              <a:t>resisting </a:t>
            </a:r>
            <a:br>
              <a:rPr lang="en-US" sz="2200" dirty="0" smtClean="0"/>
            </a:br>
            <a:r>
              <a:rPr lang="en-US" sz="2200" dirty="0" smtClean="0"/>
              <a:t>system</a:t>
            </a:r>
            <a:endParaRPr lang="en-US" sz="2200"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7347715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1194"/>
            <a:ext cx="7530353" cy="5036499"/>
          </a:xfrm>
        </p:spPr>
        <p:txBody>
          <a:bodyPr>
            <a:normAutofit/>
          </a:bodyPr>
          <a:lstStyle/>
          <a:p>
            <a:pPr marL="0" lvl="0" indent="0">
              <a:buNone/>
            </a:pPr>
            <a:r>
              <a:rPr lang="en-US" sz="2200" b="1" dirty="0" smtClean="0">
                <a:solidFill>
                  <a:srgbClr val="0000FF"/>
                </a:solidFill>
              </a:rPr>
              <a:t>GABLE END FRAME</a:t>
            </a:r>
          </a:p>
          <a:p>
            <a:pPr marL="0" lvl="0" indent="0">
              <a:spcBef>
                <a:spcPts val="600"/>
              </a:spcBef>
              <a:buNone/>
            </a:pPr>
            <a:r>
              <a:rPr lang="en-US" sz="2200" dirty="0" smtClean="0"/>
              <a:t>Typical gable </a:t>
            </a:r>
            <a:r>
              <a:rPr lang="en-US" sz="2200" dirty="0"/>
              <a:t>e</a:t>
            </a:r>
            <a:r>
              <a:rPr lang="en-US" sz="2200" dirty="0" smtClean="0"/>
              <a:t>nd </a:t>
            </a:r>
            <a:r>
              <a:rPr lang="en-US" sz="2200" dirty="0"/>
              <a:t>f</a:t>
            </a:r>
            <a:r>
              <a:rPr lang="en-US" sz="2200" dirty="0" smtClean="0"/>
              <a:t>rame bracing and reinforcement </a:t>
            </a:r>
            <a:r>
              <a:rPr lang="en-US" sz="2200" dirty="0"/>
              <a:t>details </a:t>
            </a:r>
            <a:r>
              <a:rPr lang="en-US" sz="2200" dirty="0" smtClean="0"/>
              <a:t>include </a:t>
            </a:r>
            <a:r>
              <a:rPr lang="en-US" sz="2200" dirty="0"/>
              <a:t>b</a:t>
            </a:r>
            <a:r>
              <a:rPr lang="en-US" sz="2200" dirty="0" smtClean="0"/>
              <a:t>locking </a:t>
            </a:r>
            <a:r>
              <a:rPr lang="en-US" sz="2200" dirty="0"/>
              <a:t>at the </a:t>
            </a:r>
            <a:r>
              <a:rPr lang="en-US" sz="2200" dirty="0" smtClean="0"/>
              <a:t/>
            </a:r>
            <a:br>
              <a:rPr lang="en-US" sz="2200" dirty="0" smtClean="0"/>
            </a:br>
            <a:r>
              <a:rPr lang="en-US" sz="2200" dirty="0" smtClean="0"/>
              <a:t>ceiling </a:t>
            </a:r>
            <a:r>
              <a:rPr lang="en-US" sz="2200" dirty="0"/>
              <a:t>and roof level </a:t>
            </a:r>
            <a:r>
              <a:rPr lang="en-US" sz="2200" dirty="0" smtClean="0"/>
              <a:t/>
            </a:r>
            <a:br>
              <a:rPr lang="en-US" sz="2200" dirty="0" smtClean="0"/>
            </a:br>
            <a:r>
              <a:rPr lang="en-US" sz="2200" dirty="0" smtClean="0"/>
              <a:t>diaphragms</a:t>
            </a:r>
            <a:r>
              <a:rPr lang="en-US" sz="2200" dirty="0"/>
              <a:t>, gable </a:t>
            </a:r>
            <a:r>
              <a:rPr lang="en-US" sz="2200" dirty="0" smtClean="0"/>
              <a:t/>
            </a:r>
            <a:br>
              <a:rPr lang="en-US" sz="2200" dirty="0" smtClean="0"/>
            </a:br>
            <a:r>
              <a:rPr lang="en-US" sz="2200" dirty="0" smtClean="0"/>
              <a:t>stud </a:t>
            </a:r>
            <a:r>
              <a:rPr lang="en-US" sz="2200" dirty="0"/>
              <a:t>reinforcement, </a:t>
            </a:r>
            <a:r>
              <a:rPr lang="en-US" sz="2200" dirty="0" smtClean="0"/>
              <a:t/>
            </a:r>
            <a:br>
              <a:rPr lang="en-US" sz="2200" dirty="0" smtClean="0"/>
            </a:br>
            <a:r>
              <a:rPr lang="en-US" sz="2200" dirty="0" smtClean="0"/>
              <a:t>horizontal reinforce-</a:t>
            </a:r>
            <a:br>
              <a:rPr lang="en-US" sz="2200" dirty="0" smtClean="0"/>
            </a:br>
            <a:r>
              <a:rPr lang="en-US" sz="2200" dirty="0" smtClean="0"/>
              <a:t>ment, </a:t>
            </a:r>
            <a:r>
              <a:rPr lang="en-US" sz="2200" dirty="0"/>
              <a:t>and/or </a:t>
            </a:r>
            <a:r>
              <a:rPr lang="en-US" sz="2200" dirty="0" smtClean="0"/>
              <a:t>diagonal </a:t>
            </a:r>
            <a:br>
              <a:rPr lang="en-US" sz="2200" dirty="0" smtClean="0"/>
            </a:br>
            <a:r>
              <a:rPr lang="en-US" sz="2200" dirty="0" smtClean="0"/>
              <a:t>bracing</a:t>
            </a:r>
            <a:r>
              <a:rPr lang="en-US" sz="2200" dirty="0"/>
              <a:t>, mechanical </a:t>
            </a:r>
            <a:r>
              <a:rPr lang="en-US" sz="2200" dirty="0" smtClean="0"/>
              <a:t/>
            </a:r>
            <a:br>
              <a:rPr lang="en-US" sz="2200" dirty="0" smtClean="0"/>
            </a:br>
            <a:r>
              <a:rPr lang="en-US" sz="2200" dirty="0" smtClean="0"/>
              <a:t>connectors/straps</a:t>
            </a:r>
            <a:r>
              <a:rPr lang="en-US" sz="2200" dirty="0"/>
              <a:t>, </a:t>
            </a:r>
            <a:r>
              <a:rPr lang="en-US" sz="2200" dirty="0" smtClean="0"/>
              <a:t/>
            </a:r>
            <a:br>
              <a:rPr lang="en-US" sz="2200" dirty="0" smtClean="0"/>
            </a:br>
            <a:r>
              <a:rPr lang="en-US" sz="2200" dirty="0" smtClean="0"/>
              <a:t>and specific </a:t>
            </a:r>
            <a:r>
              <a:rPr lang="en-US" sz="2200" dirty="0"/>
              <a:t>fastener </a:t>
            </a:r>
            <a:r>
              <a:rPr lang="en-US" sz="2200" dirty="0" smtClean="0"/>
              <a:t/>
            </a:r>
            <a:br>
              <a:rPr lang="en-US" sz="2200" dirty="0" smtClean="0"/>
            </a:br>
            <a:r>
              <a:rPr lang="en-US" sz="2200" dirty="0" smtClean="0"/>
              <a:t>size </a:t>
            </a:r>
            <a:r>
              <a:rPr lang="en-US" sz="2200" dirty="0"/>
              <a:t>and frequency </a:t>
            </a:r>
            <a:r>
              <a:rPr lang="en-US" sz="2200" dirty="0" smtClean="0"/>
              <a:t/>
            </a:r>
            <a:br>
              <a:rPr lang="en-US" sz="2200" dirty="0" smtClean="0"/>
            </a:br>
            <a:r>
              <a:rPr lang="en-US" sz="2200" dirty="0" smtClean="0"/>
              <a:t>schedules</a:t>
            </a:r>
            <a:endParaRPr lang="en-US" sz="2200" dirty="0"/>
          </a:p>
          <a:p>
            <a:pPr marL="0" indent="0">
              <a:buNone/>
            </a:pPr>
            <a:endParaRPr lang="en-US" sz="2200"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77695" y="2780928"/>
            <a:ext cx="5186793" cy="3430741"/>
          </a:xfrm>
          <a:prstGeom prst="rect">
            <a:avLst/>
          </a:prstGeom>
        </p:spPr>
      </p:pic>
    </p:spTree>
    <p:extLst>
      <p:ext uri="{BB962C8B-B14F-4D97-AF65-F5344CB8AC3E}">
        <p14:creationId xmlns:p14="http://schemas.microsoft.com/office/powerpoint/2010/main" val="5752963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976237" y="1494333"/>
            <a:ext cx="4916243" cy="5041409"/>
          </a:xfrm>
          <a:prstGeom prst="rect">
            <a:avLst/>
          </a:prstGeom>
        </p:spPr>
      </p:pic>
      <p:sp>
        <p:nvSpPr>
          <p:cNvPr id="3" name="Content Placeholder 2"/>
          <p:cNvSpPr>
            <a:spLocks noGrp="1"/>
          </p:cNvSpPr>
          <p:nvPr>
            <p:ph idx="1"/>
          </p:nvPr>
        </p:nvSpPr>
        <p:spPr>
          <a:xfrm>
            <a:off x="488139" y="1307455"/>
            <a:ext cx="3651813" cy="5109877"/>
          </a:xfrm>
        </p:spPr>
        <p:txBody>
          <a:bodyPr/>
          <a:lstStyle/>
          <a:p>
            <a:pPr marL="0" lvl="0" indent="0">
              <a:buNone/>
            </a:pPr>
            <a:r>
              <a:rPr lang="en-US" sz="2100" b="1" dirty="0">
                <a:solidFill>
                  <a:srgbClr val="0000FF"/>
                </a:solidFill>
              </a:rPr>
              <a:t>GABLE END FRAME</a:t>
            </a:r>
          </a:p>
          <a:p>
            <a:pPr marL="0" indent="0">
              <a:spcBef>
                <a:spcPts val="600"/>
              </a:spcBef>
              <a:buNone/>
            </a:pPr>
            <a:r>
              <a:rPr lang="en-US" sz="2100" dirty="0" smtClean="0"/>
              <a:t>The diagonal </a:t>
            </a:r>
            <a:r>
              <a:rPr lang="en-US" sz="2100" dirty="0"/>
              <a:t>b</a:t>
            </a:r>
            <a:r>
              <a:rPr lang="en-US" sz="2100" dirty="0" smtClean="0"/>
              <a:t>race </a:t>
            </a:r>
            <a:r>
              <a:rPr lang="en-US" sz="2100" dirty="0"/>
              <a:t>from </a:t>
            </a:r>
            <a:r>
              <a:rPr lang="en-US" sz="2100" dirty="0" smtClean="0"/>
              <a:t/>
            </a:r>
            <a:br>
              <a:rPr lang="en-US" sz="2100" dirty="0" smtClean="0"/>
            </a:br>
            <a:r>
              <a:rPr lang="en-US" sz="2100" dirty="0" smtClean="0"/>
              <a:t>the </a:t>
            </a:r>
            <a:r>
              <a:rPr lang="en-US" sz="2100" dirty="0"/>
              <a:t>top of the end wall </a:t>
            </a:r>
            <a:r>
              <a:rPr lang="en-US" sz="2100" dirty="0" smtClean="0"/>
              <a:t/>
            </a:r>
            <a:br>
              <a:rPr lang="en-US" sz="2100" dirty="0" smtClean="0"/>
            </a:br>
            <a:r>
              <a:rPr lang="en-US" sz="2100" dirty="0" smtClean="0"/>
              <a:t>to </a:t>
            </a:r>
            <a:r>
              <a:rPr lang="en-US" sz="2100" dirty="0"/>
              <a:t>the </a:t>
            </a:r>
            <a:r>
              <a:rPr lang="en-US" sz="2100" dirty="0" smtClean="0"/>
              <a:t>top </a:t>
            </a:r>
            <a:r>
              <a:rPr lang="en-US" sz="2100" dirty="0"/>
              <a:t>c</a:t>
            </a:r>
            <a:r>
              <a:rPr lang="en-US" sz="2100" dirty="0" smtClean="0"/>
              <a:t>hord </a:t>
            </a:r>
            <a:r>
              <a:rPr lang="en-US" sz="2100" dirty="0"/>
              <a:t>of the </a:t>
            </a:r>
            <a:r>
              <a:rPr lang="en-US" sz="2100" dirty="0" smtClean="0"/>
              <a:t/>
            </a:r>
            <a:br>
              <a:rPr lang="en-US" sz="2100" dirty="0" smtClean="0"/>
            </a:br>
            <a:r>
              <a:rPr lang="en-US" sz="2100" dirty="0" smtClean="0"/>
              <a:t>truss imparts </a:t>
            </a:r>
            <a:r>
              <a:rPr lang="en-US" sz="2100" dirty="0"/>
              <a:t>a </a:t>
            </a:r>
            <a:r>
              <a:rPr lang="en-US" sz="2100" dirty="0" smtClean="0"/>
              <a:t>vertical </a:t>
            </a:r>
            <a:br>
              <a:rPr lang="en-US" sz="2100" dirty="0" smtClean="0"/>
            </a:br>
            <a:r>
              <a:rPr lang="en-US" sz="2100" dirty="0" smtClean="0"/>
              <a:t>force </a:t>
            </a:r>
            <a:r>
              <a:rPr lang="en-US" sz="2100" dirty="0"/>
              <a:t>to the </a:t>
            </a:r>
            <a:r>
              <a:rPr lang="en-US" sz="2100" dirty="0" smtClean="0"/>
              <a:t>truss </a:t>
            </a:r>
            <a:r>
              <a:rPr lang="en-US" sz="2100" dirty="0"/>
              <a:t>t</a:t>
            </a:r>
            <a:r>
              <a:rPr lang="en-US" sz="2100" dirty="0" smtClean="0"/>
              <a:t>op </a:t>
            </a:r>
            <a:br>
              <a:rPr lang="en-US" sz="2100" dirty="0" smtClean="0"/>
            </a:br>
            <a:r>
              <a:rPr lang="en-US" sz="2100" dirty="0" smtClean="0"/>
              <a:t>chord</a:t>
            </a:r>
            <a:r>
              <a:rPr lang="en-US" sz="2100" dirty="0"/>
              <a:t>. This is in addition </a:t>
            </a:r>
            <a:r>
              <a:rPr lang="en-US" sz="2100" dirty="0" smtClean="0"/>
              <a:t/>
            </a:r>
            <a:br>
              <a:rPr lang="en-US" sz="2100" dirty="0" smtClean="0"/>
            </a:br>
            <a:r>
              <a:rPr lang="en-US" sz="2100" dirty="0" smtClean="0"/>
              <a:t>to </a:t>
            </a:r>
            <a:r>
              <a:rPr lang="en-US" sz="2100" dirty="0"/>
              <a:t>any uplift forces the </a:t>
            </a:r>
            <a:r>
              <a:rPr lang="en-US" sz="2100" dirty="0" smtClean="0"/>
              <a:t/>
            </a:r>
            <a:br>
              <a:rPr lang="en-US" sz="2100" dirty="0" smtClean="0"/>
            </a:br>
            <a:r>
              <a:rPr lang="en-US" sz="2100" dirty="0" smtClean="0"/>
              <a:t>roof </a:t>
            </a:r>
            <a:r>
              <a:rPr lang="en-US" sz="2100" dirty="0"/>
              <a:t>sheathing </a:t>
            </a:r>
            <a:r>
              <a:rPr lang="en-US" sz="2100" dirty="0" smtClean="0"/>
              <a:t>imparts </a:t>
            </a:r>
            <a:br>
              <a:rPr lang="en-US" sz="2100" dirty="0" smtClean="0"/>
            </a:br>
            <a:r>
              <a:rPr lang="en-US" sz="2100" dirty="0" smtClean="0"/>
              <a:t>to </a:t>
            </a:r>
            <a:r>
              <a:rPr lang="en-US" sz="2100" dirty="0"/>
              <a:t>the </a:t>
            </a:r>
            <a:r>
              <a:rPr lang="en-US" sz="2100" dirty="0" smtClean="0"/>
              <a:t>truss </a:t>
            </a:r>
            <a:r>
              <a:rPr lang="en-US" sz="2100" dirty="0"/>
              <a:t>from wind. </a:t>
            </a:r>
            <a:r>
              <a:rPr lang="en-US" sz="2100" dirty="0" smtClean="0"/>
              <a:t/>
            </a:r>
            <a:br>
              <a:rPr lang="en-US" sz="2100" dirty="0" smtClean="0"/>
            </a:br>
            <a:r>
              <a:rPr lang="en-US" sz="2100" dirty="0" smtClean="0"/>
              <a:t>The load </a:t>
            </a:r>
            <a:r>
              <a:rPr lang="en-US" sz="2100" dirty="0"/>
              <a:t>from this brace </a:t>
            </a:r>
            <a:r>
              <a:rPr lang="en-US" sz="2100" dirty="0" smtClean="0"/>
              <a:t/>
            </a:r>
            <a:br>
              <a:rPr lang="en-US" sz="2100" dirty="0" smtClean="0"/>
            </a:br>
            <a:r>
              <a:rPr lang="en-US" sz="2100" dirty="0" smtClean="0"/>
              <a:t>must </a:t>
            </a:r>
            <a:r>
              <a:rPr lang="en-US" sz="2100" dirty="0"/>
              <a:t>be considered in the </a:t>
            </a:r>
            <a:r>
              <a:rPr lang="en-US" sz="2100" dirty="0" smtClean="0"/>
              <a:t>design </a:t>
            </a:r>
            <a:r>
              <a:rPr lang="en-US" sz="2100" dirty="0"/>
              <a:t>and </a:t>
            </a:r>
            <a:r>
              <a:rPr lang="en-US" sz="2100" dirty="0" smtClean="0"/>
              <a:t>attachment </a:t>
            </a:r>
            <a:r>
              <a:rPr lang="en-US" sz="2100" dirty="0"/>
              <a:t>of </a:t>
            </a:r>
            <a:r>
              <a:rPr lang="en-US" sz="2100" dirty="0" smtClean="0"/>
              <a:t>the supporting </a:t>
            </a:r>
            <a:r>
              <a:rPr lang="en-US" sz="2100" dirty="0"/>
              <a:t>t</a:t>
            </a:r>
            <a:r>
              <a:rPr lang="en-US" sz="2100" dirty="0" smtClean="0"/>
              <a:t>russ</a:t>
            </a:r>
            <a:r>
              <a:rPr lang="en-US" sz="2100" dirty="0"/>
              <a:t>.</a:t>
            </a:r>
          </a:p>
          <a:p>
            <a:pPr lvl="0"/>
            <a:endParaRPr lang="en-US" sz="2800" dirty="0"/>
          </a:p>
          <a:p>
            <a:endParaRPr lang="en-US"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Permanent Restraint &amp; Bracing</a:t>
            </a:r>
            <a:endParaRPr lang="en-US" sz="4000" dirty="0"/>
          </a:p>
        </p:txBody>
      </p:sp>
    </p:spTree>
    <p:extLst>
      <p:ext uri="{BB962C8B-B14F-4D97-AF65-F5344CB8AC3E}">
        <p14:creationId xmlns:p14="http://schemas.microsoft.com/office/powerpoint/2010/main" val="35053555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88023"/>
            <a:ext cx="91440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Installing Hip Sets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820"/>
            <a:ext cx="8229600" cy="4376452"/>
          </a:xfrm>
        </p:spPr>
        <p:txBody>
          <a:bodyPr>
            <a:normAutofit/>
          </a:bodyPr>
          <a:lstStyle/>
          <a:p>
            <a:r>
              <a:rPr lang="en-US" sz="2200" dirty="0"/>
              <a:t>Position the hip </a:t>
            </a:r>
            <a:r>
              <a:rPr lang="en-US" sz="2200" dirty="0" smtClean="0"/>
              <a:t>girder truss </a:t>
            </a:r>
            <a:r>
              <a:rPr lang="en-US" sz="2200" dirty="0"/>
              <a:t>on the bearing walls at the </a:t>
            </a:r>
            <a:r>
              <a:rPr lang="en-US" sz="2200" dirty="0" smtClean="0"/>
              <a:t>specified </a:t>
            </a:r>
            <a:r>
              <a:rPr lang="en-US" sz="2200" dirty="0"/>
              <a:t>end wall </a:t>
            </a:r>
            <a:r>
              <a:rPr lang="en-US" sz="2200" dirty="0" smtClean="0"/>
              <a:t>setback</a:t>
            </a:r>
          </a:p>
          <a:p>
            <a:pPr>
              <a:spcBef>
                <a:spcPts val="1800"/>
              </a:spcBef>
            </a:pPr>
            <a:r>
              <a:rPr lang="en-US" sz="2200" dirty="0" smtClean="0"/>
              <a:t>If </a:t>
            </a:r>
            <a:r>
              <a:rPr lang="en-US" sz="2200" dirty="0"/>
              <a:t>the hip </a:t>
            </a:r>
            <a:r>
              <a:rPr lang="en-US" sz="2200" dirty="0" smtClean="0"/>
              <a:t>girder truss </a:t>
            </a:r>
            <a:r>
              <a:rPr lang="en-US" sz="2200" dirty="0"/>
              <a:t>consists of multiple plies, it is much easier to fasten the plies together and install the end jack </a:t>
            </a:r>
            <a:r>
              <a:rPr lang="en-US" sz="2200" dirty="0" smtClean="0"/>
              <a:t>hangers </a:t>
            </a:r>
            <a:r>
              <a:rPr lang="en-US" sz="2200" dirty="0"/>
              <a:t>(if required) on the ground before lifting the </a:t>
            </a:r>
            <a:r>
              <a:rPr lang="en-US" sz="2200" dirty="0" smtClean="0"/>
              <a:t>girder truss </a:t>
            </a:r>
            <a:r>
              <a:rPr lang="en-US" sz="2200" dirty="0"/>
              <a:t>into </a:t>
            </a:r>
            <a:r>
              <a:rPr lang="en-US" sz="2200" dirty="0" smtClean="0"/>
              <a:t>place</a:t>
            </a:r>
          </a:p>
          <a:p>
            <a:pPr>
              <a:spcBef>
                <a:spcPts val="1800"/>
              </a:spcBef>
            </a:pPr>
            <a:r>
              <a:rPr lang="en-US" sz="2200" dirty="0" smtClean="0"/>
              <a:t>Permanently </a:t>
            </a:r>
            <a:r>
              <a:rPr lang="en-US" sz="2200" dirty="0"/>
              <a:t>attach the </a:t>
            </a:r>
            <a:r>
              <a:rPr lang="en-US" sz="2200" dirty="0" smtClean="0"/>
              <a:t>girder truss </a:t>
            </a:r>
            <a:r>
              <a:rPr lang="en-US" sz="2200" dirty="0"/>
              <a:t>to bearing </a:t>
            </a:r>
            <a:r>
              <a:rPr lang="en-US" sz="2200" dirty="0" smtClean="0"/>
              <a:t>supports</a:t>
            </a:r>
          </a:p>
          <a:p>
            <a:pPr>
              <a:spcBef>
                <a:spcPts val="1800"/>
              </a:spcBef>
            </a:pPr>
            <a:r>
              <a:rPr lang="en-US" sz="2200" dirty="0" smtClean="0"/>
              <a:t>Note</a:t>
            </a:r>
            <a:r>
              <a:rPr lang="en-US" sz="2200" dirty="0"/>
              <a:t>: All plies of a multi-ply </a:t>
            </a:r>
            <a:r>
              <a:rPr lang="en-US" sz="2200" dirty="0" smtClean="0"/>
              <a:t>girder truss are to be </a:t>
            </a:r>
            <a:r>
              <a:rPr lang="en-US" sz="2200" dirty="0"/>
              <a:t>attached per the fastening schedule on the TDD before attaching any framing members or applying any </a:t>
            </a:r>
            <a:r>
              <a:rPr lang="en-US" sz="2200" dirty="0" smtClean="0"/>
              <a:t>loads</a:t>
            </a:r>
            <a:endParaRPr lang="en-US" sz="22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a:t>Hip Set </a:t>
            </a:r>
            <a:r>
              <a:rPr lang="en-US" sz="4000" dirty="0" smtClean="0"/>
              <a:t>Installation</a:t>
            </a:r>
            <a:endParaRPr lang="en-US" sz="4000" dirty="0"/>
          </a:p>
        </p:txBody>
      </p:sp>
    </p:spTree>
    <p:extLst>
      <p:ext uri="{BB962C8B-B14F-4D97-AF65-F5344CB8AC3E}">
        <p14:creationId xmlns:p14="http://schemas.microsoft.com/office/powerpoint/2010/main" val="287302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9333"/>
            <a:ext cx="8229600" cy="3699867"/>
          </a:xfrm>
        </p:spPr>
        <p:txBody>
          <a:bodyPr>
            <a:normAutofit/>
          </a:bodyPr>
          <a:lstStyle/>
          <a:p>
            <a:r>
              <a:rPr lang="en-US" sz="2400" dirty="0" smtClean="0"/>
              <a:t>Store trusses on even </a:t>
            </a:r>
            <a:r>
              <a:rPr lang="en-US" sz="2400" dirty="0"/>
              <a:t>ground </a:t>
            </a:r>
            <a:r>
              <a:rPr lang="en-US" sz="2400" dirty="0" smtClean="0"/>
              <a:t>or on </a:t>
            </a:r>
            <a:r>
              <a:rPr lang="en-US" sz="2400" i="1" dirty="0"/>
              <a:t>slight</a:t>
            </a:r>
            <a:r>
              <a:rPr lang="en-US" sz="2400" dirty="0"/>
              <a:t> slope to allow for </a:t>
            </a:r>
            <a:r>
              <a:rPr lang="en-US" sz="2400" dirty="0" smtClean="0"/>
              <a:t>draining</a:t>
            </a:r>
          </a:p>
          <a:p>
            <a:pPr>
              <a:spcBef>
                <a:spcPts val="1200"/>
              </a:spcBef>
            </a:pPr>
            <a:r>
              <a:rPr lang="en-US" sz="2400" dirty="0" smtClean="0"/>
              <a:t>If storing horizontally, place blocking beneath at </a:t>
            </a:r>
            <a:br>
              <a:rPr lang="en-US" sz="2400" dirty="0" smtClean="0"/>
            </a:br>
            <a:r>
              <a:rPr lang="en-US" sz="2400" dirty="0" smtClean="0"/>
              <a:t>8-10’ intervals</a:t>
            </a:r>
          </a:p>
          <a:p>
            <a:pPr>
              <a:spcBef>
                <a:spcPts val="1200"/>
              </a:spcBef>
            </a:pPr>
            <a:r>
              <a:rPr lang="en-US" sz="2400" dirty="0"/>
              <a:t>If storing </a:t>
            </a:r>
            <a:r>
              <a:rPr lang="en-US" sz="2400" dirty="0" smtClean="0"/>
              <a:t>vertically, brace </a:t>
            </a:r>
            <a:r>
              <a:rPr lang="en-US" sz="2400" dirty="0"/>
              <a:t>trusses </a:t>
            </a:r>
            <a:r>
              <a:rPr lang="en-US" sz="2400" dirty="0" smtClean="0"/>
              <a:t>to </a:t>
            </a:r>
            <a:r>
              <a:rPr lang="en-US" sz="2400" dirty="0"/>
              <a:t>avoid </a:t>
            </a:r>
            <a:r>
              <a:rPr lang="en-US" sz="2400" dirty="0" smtClean="0"/>
              <a:t>tipping </a:t>
            </a:r>
            <a:r>
              <a:rPr lang="en-US" sz="2400" dirty="0"/>
              <a:t>or toppling</a:t>
            </a:r>
          </a:p>
          <a:p>
            <a:pPr>
              <a:spcBef>
                <a:spcPts val="1200"/>
              </a:spcBef>
            </a:pPr>
            <a:r>
              <a:rPr lang="en-US" sz="2400" dirty="0"/>
              <a:t>Cover trusses stored </a:t>
            </a:r>
            <a:r>
              <a:rPr lang="en-US" sz="2400" dirty="0" smtClean="0"/>
              <a:t/>
            </a:r>
            <a:br>
              <a:rPr lang="en-US" sz="2400" dirty="0" smtClean="0"/>
            </a:br>
            <a:r>
              <a:rPr lang="en-US" sz="2400" dirty="0" smtClean="0"/>
              <a:t>for </a:t>
            </a:r>
            <a:r>
              <a:rPr lang="en-US" sz="2400" dirty="0"/>
              <a:t>more than 1 week</a:t>
            </a:r>
          </a:p>
          <a:p>
            <a:endParaRPr lang="en-US" sz="3000" dirty="0" smtClean="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Storing Trusses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415" y="4134764"/>
            <a:ext cx="4624486" cy="2426584"/>
          </a:xfrm>
          <a:prstGeom prst="rect">
            <a:avLst/>
          </a:prstGeom>
        </p:spPr>
      </p:pic>
    </p:spTree>
    <p:extLst>
      <p:ext uri="{BB962C8B-B14F-4D97-AF65-F5344CB8AC3E}">
        <p14:creationId xmlns:p14="http://schemas.microsoft.com/office/powerpoint/2010/main" val="25545240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800"/>
            <a:ext cx="8229600" cy="5448300"/>
          </a:xfrm>
        </p:spPr>
        <p:txBody>
          <a:bodyPr>
            <a:normAutofit/>
          </a:bodyPr>
          <a:lstStyle/>
          <a:p>
            <a:r>
              <a:rPr lang="en-US" sz="2200" dirty="0" smtClean="0"/>
              <a:t>While </a:t>
            </a:r>
            <a:r>
              <a:rPr lang="en-US" sz="2200" dirty="0"/>
              <a:t>crane continues to hold girder truss in </a:t>
            </a:r>
            <a:r>
              <a:rPr lang="en-US" sz="2200" dirty="0" smtClean="0"/>
              <a:t>place, install all corner and end jacks with all permanent truss-to-bearing connections</a:t>
            </a:r>
          </a:p>
          <a:p>
            <a:pPr>
              <a:spcBef>
                <a:spcPts val="1200"/>
              </a:spcBef>
            </a:pPr>
            <a:r>
              <a:rPr lang="en-US" sz="2200" dirty="0" smtClean="0"/>
              <a:t>Per the TDD, attach jack trusses at or near the top chord and at or near the bottom chord of the girder</a:t>
            </a:r>
          </a:p>
          <a:p>
            <a:pPr>
              <a:spcBef>
                <a:spcPts val="1200"/>
              </a:spcBef>
            </a:pPr>
            <a:r>
              <a:rPr lang="en-US" sz="2200" dirty="0"/>
              <a:t>Install the next hip truss with short member </a:t>
            </a:r>
            <a:r>
              <a:rPr lang="en-US" sz="2200" dirty="0" smtClean="0"/>
              <a:t>temporary lateral restraint</a:t>
            </a:r>
          </a:p>
          <a:p>
            <a:pPr>
              <a:spcBef>
                <a:spcPts val="1200"/>
              </a:spcBef>
            </a:pPr>
            <a:r>
              <a:rPr lang="en-US" sz="2200" dirty="0"/>
              <a:t>Attach each short member </a:t>
            </a:r>
            <a:r>
              <a:rPr lang="en-US" sz="2200" dirty="0" smtClean="0"/>
              <a:t>temporary lateral </a:t>
            </a:r>
            <a:r>
              <a:rPr lang="en-US" sz="2200" dirty="0"/>
              <a:t>restraint to the top chord of the hip girder truss and adjacent hip truss. Short member temporary lateral </a:t>
            </a:r>
            <a:r>
              <a:rPr lang="en-US" sz="2200" dirty="0" smtClean="0"/>
              <a:t>restraint </a:t>
            </a:r>
            <a:r>
              <a:rPr lang="en-US" sz="2200" dirty="0"/>
              <a:t>should be long enough to extend at least 1.5" past the top chord of each truss. </a:t>
            </a:r>
          </a:p>
          <a:p>
            <a:endParaRPr lang="en-US" sz="2800" dirty="0" smtClean="0"/>
          </a:p>
          <a:p>
            <a:endParaRPr lang="en-US" sz="28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a:t>Hip Set </a:t>
            </a:r>
            <a:r>
              <a:rPr lang="en-US" sz="4000" dirty="0" smtClean="0"/>
              <a:t>Installation</a:t>
            </a:r>
            <a:endParaRPr lang="en-US" sz="4000" dirty="0"/>
          </a:p>
        </p:txBody>
      </p:sp>
    </p:spTree>
    <p:extLst>
      <p:ext uri="{BB962C8B-B14F-4D97-AF65-F5344CB8AC3E}">
        <p14:creationId xmlns:p14="http://schemas.microsoft.com/office/powerpoint/2010/main" val="42556333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777418" y="2675024"/>
            <a:ext cx="5746788" cy="3598292"/>
          </a:xfrm>
          <a:prstGeom prst="rect">
            <a:avLst/>
          </a:prstGeom>
        </p:spPr>
      </p:pic>
      <p:sp>
        <p:nvSpPr>
          <p:cNvPr id="3" name="Content Placeholder 2"/>
          <p:cNvSpPr>
            <a:spLocks noGrp="1"/>
          </p:cNvSpPr>
          <p:nvPr>
            <p:ph idx="1"/>
          </p:nvPr>
        </p:nvSpPr>
        <p:spPr>
          <a:xfrm>
            <a:off x="457200" y="1628800"/>
            <a:ext cx="8229600" cy="4960280"/>
          </a:xfrm>
        </p:spPr>
        <p:txBody>
          <a:bodyPr>
            <a:normAutofit/>
          </a:bodyPr>
          <a:lstStyle/>
          <a:p>
            <a:pPr marL="109728" indent="0">
              <a:buNone/>
            </a:pPr>
            <a:r>
              <a:rPr lang="en-US" sz="2400" dirty="0" smtClean="0"/>
              <a:t>Place short member </a:t>
            </a:r>
            <a:r>
              <a:rPr lang="en-US" sz="2400" dirty="0"/>
              <a:t>temporary lateral </a:t>
            </a:r>
            <a:r>
              <a:rPr lang="en-US" sz="2400" dirty="0" smtClean="0"/>
              <a:t>restraint </a:t>
            </a:r>
            <a:r>
              <a:rPr lang="en-US" sz="2400" dirty="0"/>
              <a:t>at pitch breaks and the sloped </a:t>
            </a:r>
            <a:r>
              <a:rPr lang="en-US" sz="2400" dirty="0" smtClean="0"/>
              <a:t>portions </a:t>
            </a:r>
            <a:r>
              <a:rPr lang="en-US" sz="2400" dirty="0"/>
              <a:t>of the </a:t>
            </a:r>
            <a:r>
              <a:rPr lang="en-US" sz="2400" dirty="0" smtClean="0"/>
              <a:t>top chords</a:t>
            </a:r>
            <a:endParaRPr lang="en-US" sz="2400" dirty="0"/>
          </a:p>
        </p:txBody>
      </p:sp>
      <p:sp>
        <p:nvSpPr>
          <p:cNvPr id="6" name="Title 1"/>
          <p:cNvSpPr>
            <a:spLocks noGrp="1"/>
          </p:cNvSpPr>
          <p:nvPr>
            <p:ph type="title"/>
          </p:nvPr>
        </p:nvSpPr>
        <p:spPr>
          <a:xfrm>
            <a:off x="0" y="8620"/>
            <a:ext cx="9144000" cy="1143000"/>
          </a:xfrm>
        </p:spPr>
        <p:txBody>
          <a:bodyPr anchor="b">
            <a:normAutofit/>
          </a:bodyPr>
          <a:lstStyle/>
          <a:p>
            <a:r>
              <a:rPr lang="en-US" sz="4000" dirty="0"/>
              <a:t>Hip Set </a:t>
            </a:r>
            <a:r>
              <a:rPr lang="en-US" sz="4000" dirty="0" smtClean="0"/>
              <a:t>Installation</a:t>
            </a:r>
            <a:endParaRPr lang="en-US" sz="4000" dirty="0"/>
          </a:p>
        </p:txBody>
      </p:sp>
    </p:spTree>
    <p:extLst>
      <p:ext uri="{BB962C8B-B14F-4D97-AF65-F5344CB8AC3E}">
        <p14:creationId xmlns:p14="http://schemas.microsoft.com/office/powerpoint/2010/main" val="24820873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234475"/>
          </a:xfrm>
        </p:spPr>
        <p:txBody>
          <a:bodyPr>
            <a:normAutofit/>
          </a:bodyPr>
          <a:lstStyle/>
          <a:p>
            <a:pPr marL="0" indent="0">
              <a:buNone/>
            </a:pPr>
            <a:r>
              <a:rPr lang="en-US" sz="2400" dirty="0" smtClean="0"/>
              <a:t>Note: Permanently </a:t>
            </a:r>
            <a:r>
              <a:rPr lang="en-US" sz="2400" dirty="0"/>
              <a:t>connecting the end jacks to the end wall and </a:t>
            </a:r>
            <a:r>
              <a:rPr lang="en-US" sz="2400" dirty="0" smtClean="0"/>
              <a:t>girder truss </a:t>
            </a:r>
            <a:r>
              <a:rPr lang="en-US" sz="2400" dirty="0"/>
              <a:t>as early in the </a:t>
            </a:r>
            <a:r>
              <a:rPr lang="en-US" sz="2400" dirty="0" smtClean="0"/>
              <a:t>installation </a:t>
            </a:r>
            <a:r>
              <a:rPr lang="en-US" sz="2400" dirty="0"/>
              <a:t>process as possible dramatically increases the stability of the hip </a:t>
            </a:r>
            <a:r>
              <a:rPr lang="en-US" sz="2400" dirty="0" smtClean="0"/>
              <a:t>girder </a:t>
            </a:r>
            <a:r>
              <a:rPr lang="en-US" sz="2400" dirty="0"/>
              <a:t>t</a:t>
            </a:r>
            <a:r>
              <a:rPr lang="en-US" sz="2400" dirty="0" smtClean="0"/>
              <a:t>russ </a:t>
            </a:r>
            <a:r>
              <a:rPr lang="en-US" sz="2400" dirty="0"/>
              <a:t>and the safety of the </a:t>
            </a:r>
            <a:r>
              <a:rPr lang="en-US" sz="2400" dirty="0" smtClean="0"/>
              <a:t>structure</a:t>
            </a:r>
            <a:endParaRPr lang="en-US" sz="2400" dirty="0"/>
          </a:p>
          <a:p>
            <a:pPr marL="0" indent="0">
              <a:buNone/>
            </a:pPr>
            <a:endParaRPr lang="en-US" sz="30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a:t>Hip Set </a:t>
            </a:r>
            <a:r>
              <a:rPr lang="en-US" sz="4000" dirty="0" smtClean="0"/>
              <a:t>Installation</a:t>
            </a:r>
            <a:endParaRPr lang="en-US" sz="4000" dirty="0"/>
          </a:p>
        </p:txBody>
      </p:sp>
    </p:spTree>
    <p:extLst>
      <p:ext uri="{BB962C8B-B14F-4D97-AF65-F5344CB8AC3E}">
        <p14:creationId xmlns:p14="http://schemas.microsoft.com/office/powerpoint/2010/main" val="29491150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4592"/>
            <a:ext cx="8229600" cy="1422400"/>
          </a:xfrm>
        </p:spPr>
        <p:txBody>
          <a:bodyPr>
            <a:normAutofit/>
          </a:bodyPr>
          <a:lstStyle/>
          <a:p>
            <a:pPr marL="0" indent="0">
              <a:buNone/>
            </a:pPr>
            <a:r>
              <a:rPr lang="en-US" sz="2400" b="1" u="sng" dirty="0" smtClean="0"/>
              <a:t>DO</a:t>
            </a:r>
            <a:r>
              <a:rPr lang="en-US" sz="2400" b="1" dirty="0" smtClean="0"/>
              <a:t> </a:t>
            </a:r>
            <a:r>
              <a:rPr lang="en-US" sz="2400" b="1" u="sng" dirty="0" smtClean="0"/>
              <a:t>NOT</a:t>
            </a:r>
            <a:r>
              <a:rPr lang="en-US" sz="2400" b="1" dirty="0" smtClean="0"/>
              <a:t> </a:t>
            </a:r>
            <a:r>
              <a:rPr lang="en-US" sz="2400" dirty="0"/>
              <a:t>stack materials or stand on end jacks as it causes instability in the hip g</a:t>
            </a:r>
            <a:r>
              <a:rPr lang="en-US" sz="2400" dirty="0" smtClean="0"/>
              <a:t>irder truss</a:t>
            </a:r>
            <a:endParaRPr lang="en-US" sz="2400"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871700" y="3241152"/>
            <a:ext cx="5319270" cy="2780136"/>
          </a:xfrm>
          <a:prstGeom prst="rect">
            <a:avLst/>
          </a:prstGeom>
          <a:ln w="15875">
            <a:noFill/>
          </a:ln>
          <a:effectLst/>
        </p:spPr>
      </p:pic>
      <p:sp>
        <p:nvSpPr>
          <p:cNvPr id="6" name="Title 1"/>
          <p:cNvSpPr>
            <a:spLocks noGrp="1"/>
          </p:cNvSpPr>
          <p:nvPr>
            <p:ph type="title"/>
          </p:nvPr>
        </p:nvSpPr>
        <p:spPr>
          <a:xfrm>
            <a:off x="0" y="8620"/>
            <a:ext cx="9144000" cy="1143000"/>
          </a:xfrm>
        </p:spPr>
        <p:txBody>
          <a:bodyPr anchor="b">
            <a:normAutofit/>
          </a:bodyPr>
          <a:lstStyle/>
          <a:p>
            <a:r>
              <a:rPr lang="en-US" sz="4000" dirty="0"/>
              <a:t>Hip Set </a:t>
            </a:r>
            <a:r>
              <a:rPr lang="en-US" sz="4000" dirty="0" smtClean="0"/>
              <a:t>Installation</a:t>
            </a:r>
            <a:endParaRPr lang="en-US" sz="4000" dirty="0"/>
          </a:p>
        </p:txBody>
      </p:sp>
    </p:spTree>
    <p:extLst>
      <p:ext uri="{BB962C8B-B14F-4D97-AF65-F5344CB8AC3E}">
        <p14:creationId xmlns:p14="http://schemas.microsoft.com/office/powerpoint/2010/main" val="19196259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20888"/>
            <a:ext cx="91440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Installing Piggyback Trusses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1581086"/>
            <a:ext cx="8229600" cy="1487874"/>
          </a:xfrm>
        </p:spPr>
        <p:txBody>
          <a:bodyPr>
            <a:normAutofit/>
          </a:bodyPr>
          <a:lstStyle/>
          <a:p>
            <a:pPr>
              <a:spcBef>
                <a:spcPts val="1200"/>
              </a:spcBef>
            </a:pPr>
            <a:r>
              <a:rPr lang="en-US" sz="2200" dirty="0"/>
              <a:t>With piggyback (</a:t>
            </a:r>
            <a:r>
              <a:rPr lang="en-US" sz="2200" dirty="0" smtClean="0"/>
              <a:t>a.k.a. </a:t>
            </a:r>
            <a:r>
              <a:rPr lang="en-US" sz="2200" dirty="0"/>
              <a:t>stub and cap) trusses, the supporting trusses must be completely installed with all permanent building stability bracing BEFORE the cap trusses are installed</a:t>
            </a:r>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Installing Piggyback Trusses</a:t>
            </a:r>
            <a:endParaRPr lang="en-US" sz="4000"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496681" y="2910275"/>
            <a:ext cx="4503811" cy="3795089"/>
          </a:xfrm>
          <a:prstGeom prst="rect">
            <a:avLst/>
          </a:prstGeom>
        </p:spPr>
      </p:pic>
      <p:sp>
        <p:nvSpPr>
          <p:cNvPr id="5" name="TextBox 4"/>
          <p:cNvSpPr txBox="1"/>
          <p:nvPr/>
        </p:nvSpPr>
        <p:spPr>
          <a:xfrm>
            <a:off x="508000" y="3140968"/>
            <a:ext cx="4316028" cy="2462213"/>
          </a:xfrm>
          <a:prstGeom prst="rect">
            <a:avLst/>
          </a:prstGeom>
          <a:noFill/>
        </p:spPr>
        <p:txBody>
          <a:bodyPr wrap="square" rtlCol="0">
            <a:spAutoFit/>
          </a:bodyPr>
          <a:lstStyle/>
          <a:p>
            <a:pPr marL="365760" indent="-256032">
              <a:spcBef>
                <a:spcPts val="1200"/>
              </a:spcBef>
              <a:buClr>
                <a:schemeClr val="accent1"/>
              </a:buClr>
              <a:buSzPct val="68000"/>
              <a:buFont typeface="Wingdings 3"/>
              <a:buChar char=""/>
            </a:pPr>
            <a:r>
              <a:rPr lang="en-US" sz="2200" dirty="0"/>
              <a:t>Diagonal bracing can be installed between the rows of lateral restraint on the top chord of the support-ing truss, or on the bottom of the top chord of the supporting truss</a:t>
            </a:r>
          </a:p>
        </p:txBody>
      </p:sp>
    </p:spTree>
    <p:extLst>
      <p:ext uri="{BB962C8B-B14F-4D97-AF65-F5344CB8AC3E}">
        <p14:creationId xmlns:p14="http://schemas.microsoft.com/office/powerpoint/2010/main" val="3907681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0788"/>
            <a:ext cx="8229600" cy="5060576"/>
          </a:xfrm>
        </p:spPr>
        <p:txBody>
          <a:bodyPr/>
          <a:lstStyle/>
          <a:p>
            <a:pPr marL="0" lvl="0" indent="0">
              <a:buNone/>
            </a:pPr>
            <a:r>
              <a:rPr lang="en-US" sz="2200" b="1" dirty="0" smtClean="0">
                <a:solidFill>
                  <a:srgbClr val="0000FF"/>
                </a:solidFill>
              </a:rPr>
              <a:t>RESTRAINT &amp; BRACING</a:t>
            </a:r>
          </a:p>
          <a:p>
            <a:pPr>
              <a:spcBef>
                <a:spcPts val="600"/>
              </a:spcBef>
            </a:pPr>
            <a:r>
              <a:rPr lang="en-US" sz="2200" dirty="0"/>
              <a:t>It is critical to make sure that the top chord of the stub truss is adequately braced to prevent it from buckling out from under the cap truss. Bracing for the top chord can be accomplished in several ways including:</a:t>
            </a:r>
          </a:p>
          <a:p>
            <a:pPr marL="1031875" indent="-342900">
              <a:spcBef>
                <a:spcPts val="900"/>
              </a:spcBef>
              <a:buSzPct val="100000"/>
              <a:buFont typeface="Arial" panose="020B0604020202020204" pitchFamily="34" charset="0"/>
              <a:buChar char="•"/>
            </a:pPr>
            <a:r>
              <a:rPr lang="en-US" sz="2000" dirty="0"/>
              <a:t>Rows of </a:t>
            </a:r>
            <a:r>
              <a:rPr lang="en-US" sz="2000" dirty="0" smtClean="0"/>
              <a:t>continuous lateral restraint &amp; diagonal bracing</a:t>
            </a:r>
          </a:p>
          <a:p>
            <a:pPr marL="1031875" lvl="0" indent="-342900">
              <a:spcBef>
                <a:spcPts val="600"/>
              </a:spcBef>
              <a:buSzPct val="100000"/>
              <a:buFont typeface="Arial" panose="020B0604020202020204" pitchFamily="34" charset="0"/>
              <a:buChar char="•"/>
            </a:pPr>
            <a:r>
              <a:rPr lang="en-US" sz="2000" dirty="0"/>
              <a:t>Connecting </a:t>
            </a:r>
            <a:r>
              <a:rPr lang="en-US" sz="2000" dirty="0" smtClean="0"/>
              <a:t>CLR </a:t>
            </a:r>
            <a:r>
              <a:rPr lang="en-US" sz="2000" dirty="0"/>
              <a:t>into the roof </a:t>
            </a:r>
            <a:r>
              <a:rPr lang="en-US" sz="2000" dirty="0" smtClean="0"/>
              <a:t>diaphragm</a:t>
            </a:r>
            <a:endParaRPr lang="en-US" sz="2000" dirty="0"/>
          </a:p>
          <a:p>
            <a:pPr marL="1031875" lvl="0" indent="-342900">
              <a:spcBef>
                <a:spcPts val="600"/>
              </a:spcBef>
              <a:buSzPct val="100000"/>
              <a:buFont typeface="Arial" panose="020B0604020202020204" pitchFamily="34" charset="0"/>
              <a:buChar char="•"/>
            </a:pPr>
            <a:r>
              <a:rPr lang="en-US" sz="2000" dirty="0"/>
              <a:t>Adding </a:t>
            </a:r>
            <a:r>
              <a:rPr lang="en-US" sz="2000" dirty="0" smtClean="0"/>
              <a:t>structural sheathing</a:t>
            </a:r>
            <a:endParaRPr lang="en-US" sz="2000" dirty="0"/>
          </a:p>
          <a:p>
            <a:pPr marL="1031875" lvl="0" indent="-342900">
              <a:spcBef>
                <a:spcPts val="600"/>
              </a:spcBef>
              <a:buSzPct val="100000"/>
              <a:buFont typeface="Arial" panose="020B0604020202020204" pitchFamily="34" charset="0"/>
              <a:buChar char="•"/>
            </a:pPr>
            <a:r>
              <a:rPr lang="en-US" sz="2000" dirty="0"/>
              <a:t>Some other equivalent  means</a:t>
            </a:r>
          </a:p>
          <a:p>
            <a:pPr lvl="0">
              <a:spcBef>
                <a:spcPts val="1200"/>
              </a:spcBef>
            </a:pPr>
            <a:r>
              <a:rPr lang="en-US" sz="2200" dirty="0"/>
              <a:t>Multiple rows of CLR are typically required across the length of the flat portion of the top chord of a stub</a:t>
            </a:r>
          </a:p>
          <a:p>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Installing Piggyback Trusses</a:t>
            </a:r>
            <a:endParaRPr lang="en-US" sz="4000" dirty="0"/>
          </a:p>
        </p:txBody>
      </p:sp>
    </p:spTree>
    <p:extLst>
      <p:ext uri="{BB962C8B-B14F-4D97-AF65-F5344CB8AC3E}">
        <p14:creationId xmlns:p14="http://schemas.microsoft.com/office/powerpoint/2010/main" val="23176764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0550"/>
            <a:ext cx="8229600" cy="5060576"/>
          </a:xfrm>
        </p:spPr>
        <p:txBody>
          <a:bodyPr/>
          <a:lstStyle/>
          <a:p>
            <a:pPr marL="0" indent="0">
              <a:buNone/>
            </a:pPr>
            <a:r>
              <a:rPr lang="en-US" sz="2200" b="1" dirty="0">
                <a:solidFill>
                  <a:srgbClr val="0000FF"/>
                </a:solidFill>
              </a:rPr>
              <a:t>RESTRAINT &amp; BRACING</a:t>
            </a:r>
          </a:p>
          <a:p>
            <a:pPr lvl="0">
              <a:spcBef>
                <a:spcPts val="600"/>
              </a:spcBef>
            </a:pPr>
            <a:r>
              <a:rPr lang="en-US" sz="2200" dirty="0" smtClean="0"/>
              <a:t>If structural sheathing </a:t>
            </a:r>
            <a:r>
              <a:rPr lang="en-US" sz="2200" dirty="0"/>
              <a:t>is used to brace the flat </a:t>
            </a:r>
            <a:r>
              <a:rPr lang="en-US" sz="2200" dirty="0" smtClean="0"/>
              <a:t>portion </a:t>
            </a:r>
            <a:r>
              <a:rPr lang="en-US" sz="2200" dirty="0"/>
              <a:t>of </a:t>
            </a:r>
            <a:r>
              <a:rPr lang="en-US" sz="2200" dirty="0" smtClean="0"/>
              <a:t>top chords</a:t>
            </a:r>
            <a:r>
              <a:rPr lang="en-US" sz="2200" dirty="0"/>
              <a:t>, openings must be provided </a:t>
            </a:r>
            <a:r>
              <a:rPr lang="en-US" sz="2200" dirty="0" smtClean="0"/>
              <a:t>for ventila-tion </a:t>
            </a:r>
            <a:r>
              <a:rPr lang="en-US" sz="2200" dirty="0"/>
              <a:t>between </a:t>
            </a:r>
            <a:r>
              <a:rPr lang="en-US" sz="2200" dirty="0" smtClean="0"/>
              <a:t>upper </a:t>
            </a:r>
            <a:r>
              <a:rPr lang="en-US" sz="2200" dirty="0"/>
              <a:t>and lower </a:t>
            </a:r>
            <a:r>
              <a:rPr lang="en-US" sz="2200" dirty="0" smtClean="0"/>
              <a:t>portions </a:t>
            </a:r>
            <a:r>
              <a:rPr lang="en-US" sz="2200" dirty="0"/>
              <a:t>of the </a:t>
            </a:r>
            <a:r>
              <a:rPr lang="en-US" sz="2200" dirty="0" smtClean="0"/>
              <a:t>piggyback assembly</a:t>
            </a:r>
            <a:endParaRPr lang="en-US" sz="2200" dirty="0"/>
          </a:p>
          <a:p>
            <a:pPr lvl="0">
              <a:spcBef>
                <a:spcPts val="1200"/>
              </a:spcBef>
            </a:pPr>
            <a:r>
              <a:rPr lang="en-US" sz="2200" dirty="0" smtClean="0"/>
              <a:t>TDD </a:t>
            </a:r>
            <a:r>
              <a:rPr lang="en-US" sz="2200" dirty="0"/>
              <a:t>provides </a:t>
            </a:r>
            <a:r>
              <a:rPr lang="en-US" sz="2200" dirty="0" smtClean="0"/>
              <a:t>maximum </a:t>
            </a:r>
            <a:r>
              <a:rPr lang="en-US" sz="2200" dirty="0"/>
              <a:t>assumed spacing for </a:t>
            </a:r>
            <a:r>
              <a:rPr lang="en-US" sz="2200" dirty="0" smtClean="0"/>
              <a:t>lateral restraints </a:t>
            </a:r>
            <a:r>
              <a:rPr lang="en-US" sz="2200" dirty="0"/>
              <a:t>or sheathing to the </a:t>
            </a:r>
            <a:r>
              <a:rPr lang="en-US" sz="2200" dirty="0" smtClean="0"/>
              <a:t>top chord, along with the </a:t>
            </a:r>
            <a:r>
              <a:rPr lang="en-US" sz="2200" dirty="0"/>
              <a:t>assumed thickness of </a:t>
            </a:r>
            <a:r>
              <a:rPr lang="en-US" sz="2200" dirty="0" smtClean="0"/>
              <a:t>the restraint </a:t>
            </a:r>
            <a:r>
              <a:rPr lang="en-US" sz="2200" dirty="0"/>
              <a:t>and the minimum connection requirements </a:t>
            </a:r>
            <a:r>
              <a:rPr lang="en-US" sz="2200" dirty="0" smtClean="0"/>
              <a:t>between </a:t>
            </a:r>
            <a:r>
              <a:rPr lang="en-US" sz="2200" dirty="0"/>
              <a:t>the cap and </a:t>
            </a:r>
            <a:r>
              <a:rPr lang="en-US" sz="2200" dirty="0" smtClean="0"/>
              <a:t>stub</a:t>
            </a:r>
          </a:p>
          <a:p>
            <a:pPr>
              <a:spcBef>
                <a:spcPts val="1200"/>
              </a:spcBef>
            </a:pPr>
            <a:r>
              <a:rPr lang="en-US" sz="2200" dirty="0" smtClean="0"/>
              <a:t>Stub trusses must have </a:t>
            </a:r>
            <a:r>
              <a:rPr lang="en-US" sz="2200" dirty="0"/>
              <a:t>all temporary bracing </a:t>
            </a:r>
            <a:r>
              <a:rPr lang="en-US" sz="2200" dirty="0" smtClean="0"/>
              <a:t>and top chord permanent bracing installed </a:t>
            </a:r>
            <a:r>
              <a:rPr lang="en-US" sz="2200" b="1" u="sng" dirty="0"/>
              <a:t>BEFORE</a:t>
            </a:r>
            <a:r>
              <a:rPr lang="en-US" sz="2200" dirty="0"/>
              <a:t> </a:t>
            </a:r>
            <a:r>
              <a:rPr lang="en-US" sz="2200" dirty="0" smtClean="0"/>
              <a:t>caps are </a:t>
            </a:r>
            <a:r>
              <a:rPr lang="en-US" sz="2200" dirty="0"/>
              <a:t>lifted into </a:t>
            </a:r>
            <a:r>
              <a:rPr lang="en-US" sz="2200" dirty="0" smtClean="0"/>
              <a:t>place</a:t>
            </a:r>
            <a:endParaRPr lang="en-US" sz="2200" dirty="0"/>
          </a:p>
          <a:p>
            <a:pPr lvl="0">
              <a:spcBef>
                <a:spcPts val="1800"/>
              </a:spcBef>
            </a:pPr>
            <a:endParaRPr lang="en-US" sz="2400" dirty="0" smtClean="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Installing Piggyback Trusses</a:t>
            </a:r>
            <a:endParaRPr lang="en-US" sz="4000" dirty="0"/>
          </a:p>
        </p:txBody>
      </p:sp>
    </p:spTree>
    <p:extLst>
      <p:ext uri="{BB962C8B-B14F-4D97-AF65-F5344CB8AC3E}">
        <p14:creationId xmlns:p14="http://schemas.microsoft.com/office/powerpoint/2010/main" val="10482837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46896" y="2862611"/>
            <a:ext cx="5324007" cy="3626729"/>
          </a:xfrm>
          <a:prstGeom prst="rect">
            <a:avLst/>
          </a:prstGeom>
        </p:spPr>
      </p:pic>
      <p:sp>
        <p:nvSpPr>
          <p:cNvPr id="3" name="Content Placeholder 2"/>
          <p:cNvSpPr>
            <a:spLocks noGrp="1"/>
          </p:cNvSpPr>
          <p:nvPr>
            <p:ph idx="1"/>
          </p:nvPr>
        </p:nvSpPr>
        <p:spPr>
          <a:xfrm>
            <a:off x="457200" y="1474690"/>
            <a:ext cx="8229600" cy="1990314"/>
          </a:xfrm>
        </p:spPr>
        <p:txBody>
          <a:bodyPr/>
          <a:lstStyle/>
          <a:p>
            <a:pPr marL="0" indent="0">
              <a:buNone/>
            </a:pPr>
            <a:r>
              <a:rPr lang="en-US" sz="2400" b="1" dirty="0">
                <a:solidFill>
                  <a:srgbClr val="0000FF"/>
                </a:solidFill>
              </a:rPr>
              <a:t>RESTRAINT &amp; BRACING</a:t>
            </a:r>
          </a:p>
          <a:p>
            <a:pPr marL="0" lvl="0" indent="0">
              <a:spcBef>
                <a:spcPts val="300"/>
              </a:spcBef>
              <a:buNone/>
            </a:pPr>
            <a:r>
              <a:rPr lang="en-US" sz="2400" dirty="0" smtClean="0"/>
              <a:t>Diagonal bracing </a:t>
            </a:r>
            <a:r>
              <a:rPr lang="en-US" sz="2400" dirty="0"/>
              <a:t>(</a:t>
            </a:r>
            <a:r>
              <a:rPr lang="en-US" sz="2400" i="1" dirty="0"/>
              <a:t>red</a:t>
            </a:r>
            <a:r>
              <a:rPr lang="en-US" sz="2400" dirty="0"/>
              <a:t>), can be installed between the rows of </a:t>
            </a:r>
            <a:r>
              <a:rPr lang="en-US" sz="2400" dirty="0" smtClean="0"/>
              <a:t>lateral </a:t>
            </a:r>
            <a:r>
              <a:rPr lang="en-US" sz="2400" dirty="0"/>
              <a:t>r</a:t>
            </a:r>
            <a:r>
              <a:rPr lang="en-US" sz="2400" dirty="0" smtClean="0"/>
              <a:t>estraint </a:t>
            </a:r>
            <a:r>
              <a:rPr lang="en-US" sz="2400" dirty="0"/>
              <a:t>(</a:t>
            </a:r>
            <a:r>
              <a:rPr lang="en-US" sz="2400" i="1" dirty="0"/>
              <a:t>green</a:t>
            </a:r>
            <a:r>
              <a:rPr lang="en-US" sz="2400" dirty="0"/>
              <a:t>) on </a:t>
            </a:r>
            <a:r>
              <a:rPr lang="en-US" sz="2400" dirty="0" smtClean="0"/>
              <a:t>either the top or the bottom of </a:t>
            </a:r>
            <a:r>
              <a:rPr lang="en-US" sz="2400" dirty="0"/>
              <a:t>the </a:t>
            </a:r>
            <a:r>
              <a:rPr lang="en-US" sz="2400" dirty="0" smtClean="0"/>
              <a:t>top </a:t>
            </a:r>
            <a:r>
              <a:rPr lang="en-US" sz="2400" dirty="0"/>
              <a:t>c</a:t>
            </a:r>
            <a:r>
              <a:rPr lang="en-US" sz="2400" dirty="0" smtClean="0"/>
              <a:t>hord </a:t>
            </a:r>
            <a:br>
              <a:rPr lang="en-US" sz="2400" dirty="0" smtClean="0"/>
            </a:br>
            <a:r>
              <a:rPr lang="en-US" sz="2400" dirty="0" smtClean="0"/>
              <a:t>of </a:t>
            </a:r>
            <a:r>
              <a:rPr lang="en-US" sz="2400" dirty="0"/>
              <a:t>the </a:t>
            </a:r>
            <a:r>
              <a:rPr lang="en-US" sz="2400" dirty="0" smtClean="0"/>
              <a:t>stub truss</a:t>
            </a:r>
            <a:endParaRPr lang="en-US" sz="2400" dirty="0"/>
          </a:p>
          <a:p>
            <a:endParaRPr lang="en-US" sz="2400"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Installing Piggyback Trusses</a:t>
            </a:r>
            <a:endParaRPr lang="en-US" sz="4000" dirty="0"/>
          </a:p>
        </p:txBody>
      </p:sp>
    </p:spTree>
    <p:extLst>
      <p:ext uri="{BB962C8B-B14F-4D97-AF65-F5344CB8AC3E}">
        <p14:creationId xmlns:p14="http://schemas.microsoft.com/office/powerpoint/2010/main" val="32069971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88023"/>
            <a:ext cx="91440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Installing Valley Sets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7962"/>
            <a:ext cx="8229600" cy="3989290"/>
          </a:xfrm>
        </p:spPr>
        <p:txBody>
          <a:bodyPr>
            <a:normAutofit/>
          </a:bodyPr>
          <a:lstStyle/>
          <a:p>
            <a:r>
              <a:rPr lang="en-US" sz="2400" b="1" dirty="0" smtClean="0"/>
              <a:t>DO NOT </a:t>
            </a:r>
            <a:r>
              <a:rPr lang="en-US" sz="2400" dirty="0" smtClean="0"/>
              <a:t>lift truss bundles by banding</a:t>
            </a:r>
          </a:p>
          <a:p>
            <a:pPr>
              <a:spcBef>
                <a:spcPts val="1800"/>
              </a:spcBef>
            </a:pPr>
            <a:r>
              <a:rPr lang="en-US" sz="2400" b="1" dirty="0"/>
              <a:t>DO NOT </a:t>
            </a:r>
            <a:r>
              <a:rPr lang="en-US" sz="2400" dirty="0"/>
              <a:t>drag or push trusses</a:t>
            </a:r>
          </a:p>
          <a:p>
            <a:pPr>
              <a:spcBef>
                <a:spcPts val="1800"/>
              </a:spcBef>
            </a:pPr>
            <a:r>
              <a:rPr lang="en-US" sz="2400" b="1" dirty="0" smtClean="0"/>
              <a:t>DO </a:t>
            </a:r>
            <a:r>
              <a:rPr lang="en-US" sz="2400" b="1" dirty="0"/>
              <a:t>NOT </a:t>
            </a:r>
            <a:r>
              <a:rPr lang="en-US" sz="2400" dirty="0"/>
              <a:t>stand on truss bundles</a:t>
            </a:r>
          </a:p>
          <a:p>
            <a:pPr>
              <a:spcBef>
                <a:spcPts val="1800"/>
              </a:spcBef>
            </a:pPr>
            <a:r>
              <a:rPr lang="en-US" sz="2400" b="1" dirty="0" smtClean="0"/>
              <a:t>DO </a:t>
            </a:r>
            <a:r>
              <a:rPr lang="en-US" sz="2400" b="1" dirty="0"/>
              <a:t>NOT </a:t>
            </a:r>
            <a:r>
              <a:rPr lang="en-US" sz="2400" dirty="0" smtClean="0"/>
              <a:t>store </a:t>
            </a:r>
            <a:r>
              <a:rPr lang="en-US" sz="2400" dirty="0"/>
              <a:t>unbraced bundles upright</a:t>
            </a:r>
          </a:p>
          <a:p>
            <a:pPr>
              <a:spcBef>
                <a:spcPts val="1800"/>
              </a:spcBef>
            </a:pPr>
            <a:r>
              <a:rPr lang="en-US" sz="2400" b="1" dirty="0" smtClean="0"/>
              <a:t>DO </a:t>
            </a:r>
            <a:r>
              <a:rPr lang="en-US" sz="2400" b="1" dirty="0"/>
              <a:t>NOT </a:t>
            </a:r>
            <a:r>
              <a:rPr lang="en-US" sz="2400" dirty="0" smtClean="0"/>
              <a:t>remove banding </a:t>
            </a:r>
            <a:br>
              <a:rPr lang="en-US" sz="2400" dirty="0" smtClean="0"/>
            </a:br>
            <a:r>
              <a:rPr lang="en-US" sz="2400" dirty="0" smtClean="0"/>
              <a:t>until installation </a:t>
            </a:r>
            <a:r>
              <a:rPr lang="en-US" sz="2400" dirty="0"/>
              <a:t>begins</a:t>
            </a:r>
          </a:p>
        </p:txBody>
      </p:sp>
      <p:sp>
        <p:nvSpPr>
          <p:cNvPr id="2" name="Title 1"/>
          <p:cNvSpPr>
            <a:spLocks noGrp="1"/>
          </p:cNvSpPr>
          <p:nvPr>
            <p:ph type="title"/>
          </p:nvPr>
        </p:nvSpPr>
        <p:spPr>
          <a:xfrm>
            <a:off x="0" y="8620"/>
            <a:ext cx="9144000" cy="1143000"/>
          </a:xfrm>
        </p:spPr>
        <p:txBody>
          <a:bodyPr anchor="b">
            <a:normAutofit/>
          </a:bodyPr>
          <a:lstStyle/>
          <a:p>
            <a:r>
              <a:rPr lang="en-US" sz="4000" dirty="0"/>
              <a:t>Unloading </a:t>
            </a:r>
            <a:r>
              <a:rPr lang="en-US" sz="4000" dirty="0" smtClean="0"/>
              <a:t>and Storing “Don’ts”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509120"/>
            <a:ext cx="3659162" cy="21276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82572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535996" y="3501008"/>
            <a:ext cx="4320915" cy="3215919"/>
          </a:xfrm>
          <a:prstGeom prst="rect">
            <a:avLst/>
          </a:prstGeom>
        </p:spPr>
      </p:pic>
      <p:sp>
        <p:nvSpPr>
          <p:cNvPr id="3" name="Content Placeholder 2"/>
          <p:cNvSpPr>
            <a:spLocks noGrp="1"/>
          </p:cNvSpPr>
          <p:nvPr>
            <p:ph idx="1"/>
          </p:nvPr>
        </p:nvSpPr>
        <p:spPr>
          <a:xfrm>
            <a:off x="359532" y="1487661"/>
            <a:ext cx="8229600" cy="4425615"/>
          </a:xfrm>
        </p:spPr>
        <p:txBody>
          <a:bodyPr>
            <a:noAutofit/>
          </a:bodyPr>
          <a:lstStyle/>
          <a:p>
            <a:pPr>
              <a:spcBef>
                <a:spcPts val="600"/>
              </a:spcBef>
            </a:pPr>
            <a:r>
              <a:rPr lang="en-US" sz="2200" dirty="0"/>
              <a:t>A valley set is a group of truss frames designed to sit on top of other trusses to change the direction of the roof planes</a:t>
            </a:r>
          </a:p>
          <a:p>
            <a:pPr>
              <a:spcBef>
                <a:spcPts val="1800"/>
              </a:spcBef>
            </a:pPr>
            <a:r>
              <a:rPr lang="en-US" sz="2200" dirty="0"/>
              <a:t>The top chord of the supporting trusses beneath valley set frames </a:t>
            </a:r>
            <a:r>
              <a:rPr lang="en-US" sz="2200" dirty="0" smtClean="0"/>
              <a:t>must be </a:t>
            </a:r>
            <a:r>
              <a:rPr lang="en-US" sz="2200" dirty="0"/>
              <a:t>laterally restrained and diagonally </a:t>
            </a:r>
            <a:r>
              <a:rPr lang="en-US" sz="2200" dirty="0" smtClean="0"/>
              <a:t>braced. </a:t>
            </a:r>
            <a:r>
              <a:rPr lang="en-US" sz="2200" dirty="0"/>
              <a:t>If structural sheathing is not </a:t>
            </a:r>
            <a:r>
              <a:rPr lang="en-US" sz="2200" dirty="0" smtClean="0"/>
              <a:t/>
            </a:r>
            <a:br>
              <a:rPr lang="en-US" sz="2200" dirty="0" smtClean="0"/>
            </a:br>
            <a:r>
              <a:rPr lang="en-US" sz="2200" dirty="0" smtClean="0"/>
              <a:t>installed</a:t>
            </a:r>
            <a:r>
              <a:rPr lang="en-US" sz="2200" dirty="0"/>
              <a:t>, the top chords of the </a:t>
            </a:r>
            <a:r>
              <a:rPr lang="en-US" sz="2200" dirty="0" smtClean="0"/>
              <a:t/>
            </a:r>
            <a:br>
              <a:rPr lang="en-US" sz="2200" dirty="0" smtClean="0"/>
            </a:br>
            <a:r>
              <a:rPr lang="en-US" sz="2200" dirty="0" smtClean="0"/>
              <a:t>supporting </a:t>
            </a:r>
            <a:r>
              <a:rPr lang="en-US" sz="2200" dirty="0"/>
              <a:t>trusses </a:t>
            </a:r>
            <a:r>
              <a:rPr lang="en-US" sz="2200" dirty="0" smtClean="0"/>
              <a:t>must be </a:t>
            </a:r>
            <a:br>
              <a:rPr lang="en-US" sz="2200" dirty="0" smtClean="0"/>
            </a:br>
            <a:r>
              <a:rPr lang="en-US" sz="2200" dirty="0" smtClean="0"/>
              <a:t>braced </a:t>
            </a:r>
            <a:r>
              <a:rPr lang="en-US" sz="2200" dirty="0"/>
              <a:t>by the valley set </a:t>
            </a:r>
            <a:r>
              <a:rPr lang="en-US" sz="2200" dirty="0" smtClean="0"/>
              <a:t/>
            </a:r>
            <a:br>
              <a:rPr lang="en-US" sz="2200" dirty="0" smtClean="0"/>
            </a:br>
            <a:r>
              <a:rPr lang="en-US" sz="2200" dirty="0" smtClean="0"/>
              <a:t>frames</a:t>
            </a:r>
            <a:r>
              <a:rPr lang="en-US" sz="2200" dirty="0"/>
              <a:t>, </a:t>
            </a:r>
            <a:r>
              <a:rPr lang="en-US" sz="2200" dirty="0" smtClean="0"/>
              <a:t>or </a:t>
            </a:r>
            <a:r>
              <a:rPr lang="en-US" sz="2200" dirty="0"/>
              <a:t>with rows of </a:t>
            </a:r>
            <a:r>
              <a:rPr lang="en-US" sz="2200" dirty="0" smtClean="0"/>
              <a:t/>
            </a:r>
            <a:br>
              <a:rPr lang="en-US" sz="2200" dirty="0" smtClean="0"/>
            </a:br>
            <a:r>
              <a:rPr lang="en-US" sz="2200" dirty="0" smtClean="0"/>
              <a:t>lateral restraint </a:t>
            </a:r>
            <a:r>
              <a:rPr lang="en-US" sz="2200" dirty="0"/>
              <a:t>and </a:t>
            </a:r>
            <a:r>
              <a:rPr lang="en-US" sz="2200" dirty="0" smtClean="0"/>
              <a:t/>
            </a:r>
            <a:br>
              <a:rPr lang="en-US" sz="2200" dirty="0" smtClean="0"/>
            </a:br>
            <a:r>
              <a:rPr lang="en-US" sz="2200" dirty="0" smtClean="0"/>
              <a:t>diagonal </a:t>
            </a:r>
            <a:r>
              <a:rPr lang="en-US" sz="2200" dirty="0"/>
              <a:t>bracing.</a:t>
            </a:r>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Valley Set Frame Installation</a:t>
            </a:r>
            <a:endParaRPr lang="en-US" sz="4000" dirty="0"/>
          </a:p>
        </p:txBody>
      </p:sp>
    </p:spTree>
    <p:extLst>
      <p:ext uri="{BB962C8B-B14F-4D97-AF65-F5344CB8AC3E}">
        <p14:creationId xmlns:p14="http://schemas.microsoft.com/office/powerpoint/2010/main" val="38795925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752020" y="4244409"/>
            <a:ext cx="4007047" cy="2208927"/>
          </a:xfrm>
          <a:prstGeom prst="rect">
            <a:avLst/>
          </a:prstGeom>
        </p:spPr>
      </p:pic>
      <p:sp>
        <p:nvSpPr>
          <p:cNvPr id="3" name="Content Placeholder 2"/>
          <p:cNvSpPr>
            <a:spLocks noGrp="1"/>
          </p:cNvSpPr>
          <p:nvPr>
            <p:ph idx="1"/>
          </p:nvPr>
        </p:nvSpPr>
        <p:spPr>
          <a:xfrm>
            <a:off x="457200" y="1589341"/>
            <a:ext cx="8229600" cy="3783875"/>
          </a:xfrm>
        </p:spPr>
        <p:txBody>
          <a:bodyPr>
            <a:noAutofit/>
          </a:bodyPr>
          <a:lstStyle/>
          <a:p>
            <a:pPr marL="0" indent="0">
              <a:buNone/>
            </a:pPr>
            <a:r>
              <a:rPr lang="en-US" sz="2200" dirty="0" smtClean="0"/>
              <a:t>When no structural sheathing is attached </a:t>
            </a:r>
            <a:r>
              <a:rPr lang="en-US" sz="2200" dirty="0"/>
              <a:t>to the </a:t>
            </a:r>
            <a:r>
              <a:rPr lang="en-US" sz="2200" dirty="0" smtClean="0"/>
              <a:t>top chords </a:t>
            </a:r>
            <a:r>
              <a:rPr lang="en-US" sz="2200" dirty="0"/>
              <a:t>of </a:t>
            </a:r>
            <a:r>
              <a:rPr lang="en-US" sz="2200" dirty="0" smtClean="0"/>
              <a:t>supporting trusses </a:t>
            </a:r>
            <a:r>
              <a:rPr lang="en-US" sz="2200" dirty="0"/>
              <a:t>beneath </a:t>
            </a:r>
            <a:r>
              <a:rPr lang="en-US" sz="2200" dirty="0" smtClean="0"/>
              <a:t>a valley set, the o.c. spacing </a:t>
            </a:r>
            <a:r>
              <a:rPr lang="en-US" sz="2200" dirty="0"/>
              <a:t>of the </a:t>
            </a:r>
            <a:r>
              <a:rPr lang="en-US" sz="2200" dirty="0" smtClean="0"/>
              <a:t>valley set frames (as </a:t>
            </a:r>
            <a:r>
              <a:rPr lang="en-US" sz="2200" dirty="0"/>
              <a:t>measured along the slope of the </a:t>
            </a:r>
            <a:r>
              <a:rPr lang="en-US" sz="2200" dirty="0" smtClean="0"/>
              <a:t>top chord </a:t>
            </a:r>
            <a:r>
              <a:rPr lang="en-US" sz="2200" dirty="0"/>
              <a:t>of the supporting </a:t>
            </a:r>
            <a:r>
              <a:rPr lang="en-US" sz="2200" dirty="0" smtClean="0"/>
              <a:t>trusses) </a:t>
            </a:r>
            <a:r>
              <a:rPr lang="en-US" sz="2200" dirty="0"/>
              <a:t>must be less than or equal to the maximum </a:t>
            </a:r>
            <a:r>
              <a:rPr lang="en-US" sz="2200" dirty="0" smtClean="0"/>
              <a:t>purlin </a:t>
            </a:r>
            <a:r>
              <a:rPr lang="en-US" sz="2200" dirty="0"/>
              <a:t>spacing specified on the TDD for the </a:t>
            </a:r>
            <a:r>
              <a:rPr lang="en-US" sz="2200" dirty="0" smtClean="0"/>
              <a:t>top chord </a:t>
            </a:r>
            <a:r>
              <a:rPr lang="en-US" sz="2200" dirty="0"/>
              <a:t>of the supporting </a:t>
            </a:r>
            <a:r>
              <a:rPr lang="en-US" sz="2200" dirty="0" smtClean="0"/>
              <a:t>trusses </a:t>
            </a:r>
            <a:r>
              <a:rPr lang="en-US" sz="2200" dirty="0" smtClean="0">
                <a:sym typeface="Symbol"/>
              </a:rPr>
              <a:t> </a:t>
            </a:r>
            <a:r>
              <a:rPr lang="en-US" sz="2200" dirty="0" smtClean="0"/>
              <a:t>unless </a:t>
            </a:r>
            <a:r>
              <a:rPr lang="en-US" sz="2200" dirty="0"/>
              <a:t>additional restraint and </a:t>
            </a:r>
            <a:r>
              <a:rPr lang="en-US" sz="2200" dirty="0" smtClean="0"/>
              <a:t>bracing </a:t>
            </a:r>
            <a:r>
              <a:rPr lang="en-US" sz="2200" dirty="0"/>
              <a:t>is </a:t>
            </a:r>
            <a:r>
              <a:rPr lang="en-US" sz="2200" dirty="0" smtClean="0"/>
              <a:t/>
            </a:r>
            <a:br>
              <a:rPr lang="en-US" sz="2200" dirty="0" smtClean="0"/>
            </a:br>
            <a:r>
              <a:rPr lang="en-US" sz="2200" dirty="0" smtClean="0"/>
              <a:t>provided</a:t>
            </a:r>
            <a:r>
              <a:rPr lang="en-US" sz="2200" dirty="0"/>
              <a:t>. Add </a:t>
            </a:r>
            <a:r>
              <a:rPr lang="en-US" sz="2200" dirty="0" smtClean="0"/>
              <a:t>diagonal bracing </a:t>
            </a:r>
            <a:r>
              <a:rPr lang="en-US" sz="2200" dirty="0"/>
              <a:t>to </a:t>
            </a:r>
            <a:r>
              <a:rPr lang="en-US" sz="2200" dirty="0" smtClean="0"/>
              <a:t/>
            </a:r>
            <a:br>
              <a:rPr lang="en-US" sz="2200" dirty="0" smtClean="0"/>
            </a:br>
            <a:r>
              <a:rPr lang="en-US" sz="2200" dirty="0" smtClean="0"/>
              <a:t>the top chord plane </a:t>
            </a:r>
            <a:r>
              <a:rPr lang="en-US" sz="2200" dirty="0"/>
              <a:t>of the </a:t>
            </a:r>
            <a:r>
              <a:rPr lang="en-US" sz="2200" dirty="0" smtClean="0"/>
              <a:t/>
            </a:r>
            <a:br>
              <a:rPr lang="en-US" sz="2200" dirty="0" smtClean="0"/>
            </a:br>
            <a:r>
              <a:rPr lang="en-US" sz="2200" dirty="0" smtClean="0"/>
              <a:t>supporting trusses </a:t>
            </a:r>
            <a:r>
              <a:rPr lang="en-US" sz="2200" dirty="0"/>
              <a:t>if the </a:t>
            </a:r>
            <a:r>
              <a:rPr lang="en-US" sz="2200" dirty="0" smtClean="0"/>
              <a:t/>
            </a:r>
            <a:br>
              <a:rPr lang="en-US" sz="2200" dirty="0" smtClean="0"/>
            </a:br>
            <a:r>
              <a:rPr lang="en-US" sz="2200" dirty="0" smtClean="0"/>
              <a:t>valley set </a:t>
            </a:r>
            <a:r>
              <a:rPr lang="en-US" sz="2200" dirty="0"/>
              <a:t>frames are </a:t>
            </a:r>
            <a:r>
              <a:rPr lang="en-US" sz="2200" dirty="0" smtClean="0"/>
              <a:t/>
            </a:r>
            <a:br>
              <a:rPr lang="en-US" sz="2200" dirty="0" smtClean="0"/>
            </a:br>
            <a:r>
              <a:rPr lang="en-US" sz="2200" dirty="0" smtClean="0"/>
              <a:t>≥ </a:t>
            </a:r>
            <a:r>
              <a:rPr lang="en-US" sz="2200" dirty="0"/>
              <a:t>20' in length.</a:t>
            </a:r>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Valley Set Frame Installation</a:t>
            </a:r>
            <a:endParaRPr lang="en-US" sz="4000" dirty="0"/>
          </a:p>
        </p:txBody>
      </p:sp>
    </p:spTree>
    <p:extLst>
      <p:ext uri="{BB962C8B-B14F-4D97-AF65-F5344CB8AC3E}">
        <p14:creationId xmlns:p14="http://schemas.microsoft.com/office/powerpoint/2010/main" val="1537803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203" y="1844824"/>
            <a:ext cx="8229600" cy="1820168"/>
          </a:xfrm>
        </p:spPr>
        <p:txBody>
          <a:bodyPr>
            <a:noAutofit/>
          </a:bodyPr>
          <a:lstStyle/>
          <a:p>
            <a:pPr marL="0" indent="0">
              <a:buNone/>
            </a:pPr>
            <a:r>
              <a:rPr lang="en-US" sz="2400" dirty="0"/>
              <a:t>NOTE: The method used to frame a valley will affect how l</a:t>
            </a:r>
            <a:r>
              <a:rPr lang="en-US" sz="2400" dirty="0" smtClean="0"/>
              <a:t>oads </a:t>
            </a:r>
            <a:r>
              <a:rPr lang="en-US" sz="2400" dirty="0"/>
              <a:t>from the upper roof are distributed to the supporting </a:t>
            </a:r>
            <a:r>
              <a:rPr lang="en-US" sz="2400" dirty="0" smtClean="0"/>
              <a:t>trusses and, </a:t>
            </a:r>
            <a:r>
              <a:rPr lang="en-US" sz="2400" dirty="0"/>
              <a:t>therefore, how these </a:t>
            </a:r>
            <a:r>
              <a:rPr lang="en-US" sz="2400" dirty="0" smtClean="0"/>
              <a:t>trusses </a:t>
            </a:r>
            <a:r>
              <a:rPr lang="en-US" sz="2400" dirty="0"/>
              <a:t>are to be </a:t>
            </a:r>
            <a:r>
              <a:rPr lang="en-US" sz="2400" dirty="0" smtClean="0"/>
              <a:t>designed</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63446" y="3157225"/>
            <a:ext cx="4768994" cy="3296111"/>
          </a:xfrm>
          <a:prstGeom prst="rect">
            <a:avLst/>
          </a:prstGeom>
        </p:spPr>
      </p:pic>
      <p:sp>
        <p:nvSpPr>
          <p:cNvPr id="7" name="Title 1"/>
          <p:cNvSpPr>
            <a:spLocks noGrp="1"/>
          </p:cNvSpPr>
          <p:nvPr>
            <p:ph type="title"/>
          </p:nvPr>
        </p:nvSpPr>
        <p:spPr>
          <a:xfrm>
            <a:off x="0" y="8620"/>
            <a:ext cx="9144000" cy="1143000"/>
          </a:xfrm>
        </p:spPr>
        <p:txBody>
          <a:bodyPr anchor="b">
            <a:normAutofit/>
          </a:bodyPr>
          <a:lstStyle/>
          <a:p>
            <a:r>
              <a:rPr lang="en-US" sz="4000" dirty="0" smtClean="0"/>
              <a:t>Valley Set Frame Installation</a:t>
            </a:r>
            <a:endParaRPr lang="en-US" sz="4000" dirty="0"/>
          </a:p>
        </p:txBody>
      </p:sp>
    </p:spTree>
    <p:extLst>
      <p:ext uri="{BB962C8B-B14F-4D97-AF65-F5344CB8AC3E}">
        <p14:creationId xmlns:p14="http://schemas.microsoft.com/office/powerpoint/2010/main" val="23764542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6824"/>
            <a:ext cx="8229600" cy="4592476"/>
          </a:xfrm>
        </p:spPr>
        <p:txBody>
          <a:bodyPr>
            <a:noAutofit/>
          </a:bodyPr>
          <a:lstStyle/>
          <a:p>
            <a:pPr marL="571500"/>
            <a:r>
              <a:rPr lang="en-US" sz="2200" dirty="0" smtClean="0"/>
              <a:t>Valley set </a:t>
            </a:r>
            <a:r>
              <a:rPr lang="en-US" sz="2200" dirty="0"/>
              <a:t>frames </a:t>
            </a:r>
            <a:r>
              <a:rPr lang="en-US" sz="2200" dirty="0" smtClean="0"/>
              <a:t>(VSF) spaced </a:t>
            </a:r>
            <a:r>
              <a:rPr lang="en-US" sz="2200" dirty="0"/>
              <a:t>at 24" o.c. or less distribute the upper roof </a:t>
            </a:r>
            <a:r>
              <a:rPr lang="en-US" sz="2200" dirty="0" smtClean="0"/>
              <a:t>load </a:t>
            </a:r>
            <a:r>
              <a:rPr lang="en-US" sz="2200" dirty="0"/>
              <a:t>uniformly to the lower </a:t>
            </a:r>
            <a:r>
              <a:rPr lang="en-US" sz="2200" dirty="0" smtClean="0"/>
              <a:t>roof</a:t>
            </a:r>
          </a:p>
          <a:p>
            <a:pPr marL="571500">
              <a:spcBef>
                <a:spcPts val="1500"/>
              </a:spcBef>
            </a:pPr>
            <a:r>
              <a:rPr lang="en-US" sz="2200" dirty="0" smtClean="0"/>
              <a:t>VSF </a:t>
            </a:r>
            <a:r>
              <a:rPr lang="en-US" sz="2200" dirty="0"/>
              <a:t>spaced at more than 24" o.c. distribute the </a:t>
            </a:r>
            <a:r>
              <a:rPr lang="en-US" sz="2200" dirty="0" smtClean="0"/>
              <a:t>upper </a:t>
            </a:r>
            <a:r>
              <a:rPr lang="en-US" sz="2200" dirty="0"/>
              <a:t>roof </a:t>
            </a:r>
            <a:r>
              <a:rPr lang="en-US" sz="2200" dirty="0" smtClean="0"/>
              <a:t>load </a:t>
            </a:r>
            <a:r>
              <a:rPr lang="en-US" sz="2200" dirty="0"/>
              <a:t>to the lower roof as a series of concentrated line </a:t>
            </a:r>
            <a:r>
              <a:rPr lang="en-US" sz="2200" dirty="0" smtClean="0"/>
              <a:t>loads </a:t>
            </a:r>
            <a:r>
              <a:rPr lang="en-US" sz="2200" dirty="0"/>
              <a:t>applied to the lower roof at the location of each </a:t>
            </a:r>
            <a:r>
              <a:rPr lang="en-US" sz="2200" dirty="0" smtClean="0"/>
              <a:t>valley set frame</a:t>
            </a:r>
          </a:p>
          <a:p>
            <a:pPr marL="571500">
              <a:spcBef>
                <a:spcPts val="1500"/>
              </a:spcBef>
            </a:pPr>
            <a:r>
              <a:rPr lang="en-US" sz="2200" dirty="0" smtClean="0"/>
              <a:t>Conventional framing distributes </a:t>
            </a:r>
            <a:r>
              <a:rPr lang="en-US" sz="2200" dirty="0"/>
              <a:t>the upper roof </a:t>
            </a:r>
            <a:r>
              <a:rPr lang="en-US" sz="2200" dirty="0" smtClean="0"/>
              <a:t>load </a:t>
            </a:r>
            <a:r>
              <a:rPr lang="en-US" sz="2200" dirty="0"/>
              <a:t>to the lower roof as a concentrated line </a:t>
            </a:r>
            <a:r>
              <a:rPr lang="en-US" sz="2200" dirty="0" smtClean="0"/>
              <a:t>load acting </a:t>
            </a:r>
            <a:r>
              <a:rPr lang="en-US" sz="2200" dirty="0"/>
              <a:t>along the valley created at the intersection of the two </a:t>
            </a:r>
            <a:r>
              <a:rPr lang="en-US" sz="2200" dirty="0" smtClean="0"/>
              <a:t>roofs</a:t>
            </a:r>
            <a:endParaRPr lang="en-US" sz="22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Valley Set Frame Installation</a:t>
            </a:r>
            <a:endParaRPr lang="en-US" sz="4000" dirty="0"/>
          </a:p>
        </p:txBody>
      </p:sp>
    </p:spTree>
    <p:extLst>
      <p:ext uri="{BB962C8B-B14F-4D97-AF65-F5344CB8AC3E}">
        <p14:creationId xmlns:p14="http://schemas.microsoft.com/office/powerpoint/2010/main" val="32030772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20888"/>
            <a:ext cx="91440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Installing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Parallel Chord Trusses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2060" y="2024844"/>
            <a:ext cx="3523940" cy="3384376"/>
          </a:xfrm>
        </p:spPr>
        <p:txBody>
          <a:bodyPr>
            <a:normAutofit/>
          </a:bodyPr>
          <a:lstStyle/>
          <a:p>
            <a:pPr marL="0" indent="0">
              <a:buNone/>
            </a:pPr>
            <a:r>
              <a:rPr lang="en-US" sz="2400" dirty="0"/>
              <a:t>For </a:t>
            </a:r>
            <a:r>
              <a:rPr lang="en-US" sz="2400" dirty="0" smtClean="0"/>
              <a:t>top chord bearing parallel chord trusses</a:t>
            </a:r>
            <a:r>
              <a:rPr lang="en-US" sz="2400" dirty="0"/>
              <a:t>, apply </a:t>
            </a:r>
            <a:r>
              <a:rPr lang="en-US" sz="2400" dirty="0" smtClean="0"/>
              <a:t>continuous lateral </a:t>
            </a:r>
            <a:r>
              <a:rPr lang="en-US" sz="2400" dirty="0"/>
              <a:t>r</a:t>
            </a:r>
            <a:r>
              <a:rPr lang="en-US" sz="2400" dirty="0" smtClean="0"/>
              <a:t>estraint </a:t>
            </a:r>
            <a:r>
              <a:rPr lang="en-US" sz="2400" dirty="0"/>
              <a:t>at the first </a:t>
            </a:r>
            <a:r>
              <a:rPr lang="en-US" sz="2400" dirty="0" smtClean="0"/>
              <a:t>bottom chord panel point </a:t>
            </a:r>
            <a:r>
              <a:rPr lang="en-US" sz="2400" dirty="0"/>
              <a:t>to prevent </a:t>
            </a:r>
            <a:r>
              <a:rPr lang="en-US" sz="2400" dirty="0" smtClean="0"/>
              <a:t>torsional </a:t>
            </a:r>
            <a:r>
              <a:rPr lang="en-US" sz="2400" dirty="0"/>
              <a:t>over </a:t>
            </a:r>
            <a:r>
              <a:rPr lang="en-US" sz="2400" dirty="0" smtClean="0"/>
              <a:t>turning </a:t>
            </a:r>
            <a:br>
              <a:rPr lang="en-US" sz="2400" dirty="0" smtClean="0"/>
            </a:br>
            <a:r>
              <a:rPr lang="en-US" sz="2400" dirty="0" smtClean="0"/>
              <a:t>under load</a:t>
            </a:r>
            <a:endParaRPr lang="en-US" sz="2400" dirty="0"/>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Parallel Chord Trusses</a:t>
            </a:r>
            <a:endParaRPr lang="en-US" sz="4000" dirty="0"/>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3528" y="1844824"/>
            <a:ext cx="4572397" cy="3238781"/>
          </a:xfrm>
          <a:prstGeom prst="rect">
            <a:avLst/>
          </a:prstGeom>
        </p:spPr>
      </p:pic>
    </p:spTree>
    <p:extLst>
      <p:ext uri="{BB962C8B-B14F-4D97-AF65-F5344CB8AC3E}">
        <p14:creationId xmlns:p14="http://schemas.microsoft.com/office/powerpoint/2010/main" val="9191701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8780"/>
            <a:ext cx="8229600" cy="1731648"/>
          </a:xfrm>
        </p:spPr>
        <p:txBody>
          <a:bodyPr>
            <a:normAutofit/>
          </a:bodyPr>
          <a:lstStyle/>
          <a:p>
            <a:pPr marL="0" indent="0">
              <a:buNone/>
            </a:pPr>
            <a:r>
              <a:rPr lang="en-US" sz="2600" dirty="0" smtClean="0"/>
              <a:t>For bottom chord bearing parallel chord trusses </a:t>
            </a:r>
            <a:r>
              <a:rPr lang="en-US" sz="2600" dirty="0"/>
              <a:t>that are properly anchored to the </a:t>
            </a:r>
            <a:r>
              <a:rPr lang="en-US" sz="2600" dirty="0" smtClean="0"/>
              <a:t>supports</a:t>
            </a:r>
            <a:r>
              <a:rPr lang="en-US" sz="2600" dirty="0"/>
              <a:t>, the </a:t>
            </a:r>
            <a:r>
              <a:rPr lang="en-US" sz="2600" dirty="0" smtClean="0"/>
              <a:t>bottom chord lateral restraint </a:t>
            </a:r>
            <a:r>
              <a:rPr lang="en-US" sz="2600" dirty="0"/>
              <a:t>is not required at the first </a:t>
            </a:r>
            <a:r>
              <a:rPr lang="en-US" sz="2600" dirty="0" smtClean="0"/>
              <a:t>bottom chord panel point</a:t>
            </a:r>
            <a:endParaRPr lang="en-US" sz="2600" dirty="0"/>
          </a:p>
        </p:txBody>
      </p:sp>
      <p:sp>
        <p:nvSpPr>
          <p:cNvPr id="6" name="Title 1"/>
          <p:cNvSpPr>
            <a:spLocks noGrp="1"/>
          </p:cNvSpPr>
          <p:nvPr>
            <p:ph type="title"/>
          </p:nvPr>
        </p:nvSpPr>
        <p:spPr>
          <a:xfrm>
            <a:off x="0" y="8620"/>
            <a:ext cx="9144000" cy="1143000"/>
          </a:xfrm>
        </p:spPr>
        <p:txBody>
          <a:bodyPr anchor="b">
            <a:normAutofit/>
          </a:bodyPr>
          <a:lstStyle/>
          <a:p>
            <a:r>
              <a:rPr lang="en-US" sz="4000" dirty="0" smtClean="0"/>
              <a:t>Parallel Chord Trusses</a:t>
            </a:r>
            <a:endParaRPr lang="en-US" sz="4000" dirty="0"/>
          </a:p>
        </p:txBody>
      </p:sp>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79712" y="3442265"/>
            <a:ext cx="5652627" cy="2975067"/>
          </a:xfrm>
          <a:prstGeom prst="rect">
            <a:avLst/>
          </a:prstGeom>
        </p:spPr>
      </p:pic>
    </p:spTree>
    <p:extLst>
      <p:ext uri="{BB962C8B-B14F-4D97-AF65-F5344CB8AC3E}">
        <p14:creationId xmlns:p14="http://schemas.microsoft.com/office/powerpoint/2010/main" val="13126098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76872"/>
            <a:ext cx="91440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Installing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Long Span Trusses</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15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2204" y="3825044"/>
            <a:ext cx="3094596" cy="2730232"/>
          </a:xfrm>
          <a:prstGeom prst="rect">
            <a:avLst/>
          </a:prstGeom>
        </p:spPr>
      </p:pic>
      <p:sp>
        <p:nvSpPr>
          <p:cNvPr id="3" name="Content Placeholder 2"/>
          <p:cNvSpPr>
            <a:spLocks noGrp="1"/>
          </p:cNvSpPr>
          <p:nvPr>
            <p:ph idx="1"/>
          </p:nvPr>
        </p:nvSpPr>
        <p:spPr>
          <a:xfrm>
            <a:off x="457200" y="1808820"/>
            <a:ext cx="8229600" cy="3243816"/>
          </a:xfrm>
        </p:spPr>
        <p:txBody>
          <a:bodyPr>
            <a:normAutofit/>
          </a:bodyPr>
          <a:lstStyle/>
          <a:p>
            <a:pPr marL="0" indent="0">
              <a:buNone/>
            </a:pPr>
            <a:r>
              <a:rPr lang="en-US" sz="2400" dirty="0"/>
              <a:t>Long </a:t>
            </a:r>
            <a:r>
              <a:rPr lang="en-US" sz="2400" dirty="0" smtClean="0"/>
              <a:t>span trusses (60</a:t>
            </a:r>
            <a:r>
              <a:rPr lang="en-US" sz="2400" dirty="0"/>
              <a:t>' or </a:t>
            </a:r>
            <a:r>
              <a:rPr lang="en-US" sz="2400" dirty="0" smtClean="0"/>
              <a:t>greater) </a:t>
            </a:r>
            <a:r>
              <a:rPr lang="en-US" sz="2400" dirty="0"/>
              <a:t>pose </a:t>
            </a:r>
            <a:r>
              <a:rPr lang="en-US" sz="2400" dirty="0" smtClean="0"/>
              <a:t>a significant </a:t>
            </a:r>
            <a:r>
              <a:rPr lang="en-US" sz="2400" dirty="0"/>
              <a:t>risk to installers. The dimensions and weight of </a:t>
            </a:r>
            <a:r>
              <a:rPr lang="en-US" sz="2400" dirty="0" smtClean="0"/>
              <a:t>long span trusses </a:t>
            </a:r>
            <a:r>
              <a:rPr lang="en-US" sz="2400" dirty="0"/>
              <a:t>can create instability, </a:t>
            </a:r>
            <a:r>
              <a:rPr lang="en-US" sz="2400" dirty="0" smtClean="0"/>
              <a:t>buckling, </a:t>
            </a:r>
            <a:r>
              <a:rPr lang="en-US" sz="2400" dirty="0"/>
              <a:t>and collapse of the </a:t>
            </a:r>
            <a:r>
              <a:rPr lang="en-US" sz="2400" dirty="0" smtClean="0"/>
              <a:t>truss </a:t>
            </a:r>
            <a:r>
              <a:rPr lang="en-US" sz="2400" dirty="0"/>
              <a:t>if it is not handled, installed, restrained and </a:t>
            </a:r>
            <a:r>
              <a:rPr lang="en-US" sz="2400" dirty="0" smtClean="0"/>
              <a:t>braced </a:t>
            </a:r>
            <a:r>
              <a:rPr lang="en-US" sz="2400" dirty="0"/>
              <a:t>properly. Long </a:t>
            </a:r>
            <a:r>
              <a:rPr lang="en-US" sz="2400" dirty="0" smtClean="0"/>
              <a:t>span trusses </a:t>
            </a:r>
            <a:r>
              <a:rPr lang="en-US" sz="2400" dirty="0"/>
              <a:t>can be installed safely and efficiently, </a:t>
            </a:r>
            <a:r>
              <a:rPr lang="en-US" sz="2400" dirty="0" smtClean="0"/>
              <a:t/>
            </a:r>
            <a:br>
              <a:rPr lang="en-US" sz="2400" dirty="0" smtClean="0"/>
            </a:br>
            <a:r>
              <a:rPr lang="en-US" sz="2400" dirty="0" smtClean="0"/>
              <a:t>but </a:t>
            </a:r>
            <a:r>
              <a:rPr lang="en-US" sz="2400" dirty="0"/>
              <a:t>they </a:t>
            </a:r>
            <a:r>
              <a:rPr lang="en-US" sz="2400" dirty="0" smtClean="0"/>
              <a:t>require </a:t>
            </a:r>
            <a:r>
              <a:rPr lang="en-US" sz="2400" dirty="0"/>
              <a:t>more detailed safety </a:t>
            </a:r>
            <a:r>
              <a:rPr lang="en-US" sz="2400" dirty="0" smtClean="0"/>
              <a:t/>
            </a:r>
            <a:br>
              <a:rPr lang="en-US" sz="2400" dirty="0" smtClean="0"/>
            </a:br>
            <a:r>
              <a:rPr lang="en-US" sz="2400" dirty="0" smtClean="0"/>
              <a:t>and </a:t>
            </a:r>
            <a:r>
              <a:rPr lang="en-US" sz="2400" dirty="0"/>
              <a:t>handling measures than shorter </a:t>
            </a:r>
            <a:r>
              <a:rPr lang="en-US" sz="2400" dirty="0" smtClean="0"/>
              <a:t/>
            </a:r>
            <a:br>
              <a:rPr lang="en-US" sz="2400" dirty="0" smtClean="0"/>
            </a:br>
            <a:r>
              <a:rPr lang="en-US" sz="2400" dirty="0" smtClean="0"/>
              <a:t>span trusses</a:t>
            </a:r>
            <a:r>
              <a:rPr lang="en-US" sz="2400" dirty="0"/>
              <a:t>.</a:t>
            </a:r>
          </a:p>
        </p:txBody>
      </p:sp>
      <p:sp>
        <p:nvSpPr>
          <p:cNvPr id="2" name="Title 1"/>
          <p:cNvSpPr>
            <a:spLocks noGrp="1"/>
          </p:cNvSpPr>
          <p:nvPr>
            <p:ph type="title"/>
          </p:nvPr>
        </p:nvSpPr>
        <p:spPr>
          <a:xfrm>
            <a:off x="0" y="8620"/>
            <a:ext cx="9144000" cy="1143000"/>
          </a:xfrm>
        </p:spPr>
        <p:txBody>
          <a:bodyPr anchor="b">
            <a:normAutofit/>
          </a:bodyPr>
          <a:lstStyle/>
          <a:p>
            <a:r>
              <a:rPr lang="en-US" sz="4000" dirty="0" smtClean="0"/>
              <a:t>Long Span Truss Installation</a:t>
            </a:r>
            <a:endParaRPr lang="en-US" sz="4000" dirty="0"/>
          </a:p>
        </p:txBody>
      </p:sp>
    </p:spTree>
    <p:extLst>
      <p:ext uri="{BB962C8B-B14F-4D97-AF65-F5344CB8AC3E}">
        <p14:creationId xmlns:p14="http://schemas.microsoft.com/office/powerpoint/2010/main" val="39139153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b="1" u="sng" dirty="0" smtClean="0"/>
              <a:t>BEFORE STARTING</a:t>
            </a:r>
          </a:p>
          <a:p>
            <a:pPr>
              <a:spcBef>
                <a:spcPts val="1200"/>
              </a:spcBef>
            </a:pPr>
            <a:r>
              <a:rPr lang="en-US" sz="2400" dirty="0"/>
              <a:t>Hire a r</a:t>
            </a:r>
            <a:r>
              <a:rPr lang="en-US" sz="2400" dirty="0" smtClean="0"/>
              <a:t>egistered design professional </a:t>
            </a:r>
            <a:r>
              <a:rPr lang="en-US" sz="2400" dirty="0"/>
              <a:t>to provide a temporary restraint/bracing plan and to supervise the erection </a:t>
            </a:r>
            <a:r>
              <a:rPr lang="en-US" sz="2400" dirty="0" smtClean="0"/>
              <a:t>process</a:t>
            </a:r>
            <a:endParaRPr lang="en-US" sz="2400" dirty="0"/>
          </a:p>
          <a:p>
            <a:pPr>
              <a:spcBef>
                <a:spcPts val="1200"/>
              </a:spcBef>
            </a:pPr>
            <a:r>
              <a:rPr lang="en-US" sz="2400" dirty="0" smtClean="0"/>
              <a:t>Develop </a:t>
            </a:r>
            <a:r>
              <a:rPr lang="en-US" sz="2400" dirty="0"/>
              <a:t>a safe, effective </a:t>
            </a:r>
            <a:r>
              <a:rPr lang="en-US" sz="2400" dirty="0" smtClean="0"/>
              <a:t>truss </a:t>
            </a:r>
            <a:r>
              <a:rPr lang="en-US" sz="2400" dirty="0"/>
              <a:t>installation method and </a:t>
            </a:r>
            <a:r>
              <a:rPr lang="en-US" sz="2400" dirty="0" smtClean="0"/>
              <a:t>inform </a:t>
            </a:r>
            <a:r>
              <a:rPr lang="en-US" sz="2400" dirty="0"/>
              <a:t>all crew members of their </a:t>
            </a:r>
            <a:r>
              <a:rPr lang="en-US" sz="2400" dirty="0" smtClean="0"/>
              <a:t>roles</a:t>
            </a:r>
            <a:endParaRPr lang="en-US" sz="2400" dirty="0"/>
          </a:p>
          <a:p>
            <a:pPr>
              <a:spcBef>
                <a:spcPts val="1200"/>
              </a:spcBef>
            </a:pPr>
            <a:r>
              <a:rPr lang="en-US" sz="2400" dirty="0"/>
              <a:t>Use installers who have experience installing </a:t>
            </a:r>
            <a:r>
              <a:rPr lang="en-US" sz="2400" dirty="0" smtClean="0"/>
              <a:t>trusses </a:t>
            </a:r>
            <a:r>
              <a:rPr lang="en-US" sz="2400" dirty="0"/>
              <a:t>greater than 60' in </a:t>
            </a:r>
            <a:r>
              <a:rPr lang="en-US" sz="2400" dirty="0" smtClean="0"/>
              <a:t>span</a:t>
            </a:r>
            <a:endParaRPr lang="en-US" sz="2400" dirty="0"/>
          </a:p>
          <a:p>
            <a:pPr>
              <a:spcBef>
                <a:spcPts val="1200"/>
              </a:spcBef>
            </a:pPr>
            <a:r>
              <a:rPr lang="en-US" sz="2400" dirty="0"/>
              <a:t>Inspect the </a:t>
            </a:r>
            <a:r>
              <a:rPr lang="en-US" sz="2400" dirty="0" smtClean="0"/>
              <a:t>trusses</a:t>
            </a:r>
            <a:endParaRPr lang="en-US" sz="2400" dirty="0"/>
          </a:p>
        </p:txBody>
      </p:sp>
      <p:sp>
        <p:nvSpPr>
          <p:cNvPr id="5" name="Title 1"/>
          <p:cNvSpPr>
            <a:spLocks noGrp="1"/>
          </p:cNvSpPr>
          <p:nvPr>
            <p:ph type="title"/>
          </p:nvPr>
        </p:nvSpPr>
        <p:spPr>
          <a:xfrm>
            <a:off x="0" y="8620"/>
            <a:ext cx="9144000" cy="1143000"/>
          </a:xfrm>
        </p:spPr>
        <p:txBody>
          <a:bodyPr anchor="b">
            <a:normAutofit/>
          </a:bodyPr>
          <a:lstStyle/>
          <a:p>
            <a:r>
              <a:rPr lang="en-US" sz="4000" dirty="0" smtClean="0"/>
              <a:t>Long Span Truss Installation</a:t>
            </a:r>
            <a:endParaRPr lang="en-US" sz="4000" dirty="0"/>
          </a:p>
        </p:txBody>
      </p:sp>
    </p:spTree>
    <p:extLst>
      <p:ext uri="{BB962C8B-B14F-4D97-AF65-F5344CB8AC3E}">
        <p14:creationId xmlns:p14="http://schemas.microsoft.com/office/powerpoint/2010/main" val="3113869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9422</TotalTime>
  <Words>5692</Words>
  <Application>Microsoft Office PowerPoint</Application>
  <PresentationFormat>On-screen Show (4:3)</PresentationFormat>
  <Paragraphs>562</Paragraphs>
  <Slides>120</Slides>
  <Notes>7</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Concourse</vt:lpstr>
      <vt:lpstr>Best Practices  for Installing KeyTruss</vt:lpstr>
      <vt:lpstr>Table of Contents</vt:lpstr>
      <vt:lpstr>Table of Contents</vt:lpstr>
      <vt:lpstr>Parts of a Truss</vt:lpstr>
      <vt:lpstr>PowerPoint Presentation</vt:lpstr>
      <vt:lpstr>Unloading Truss Bundles</vt:lpstr>
      <vt:lpstr>Storing Trusses</vt:lpstr>
      <vt:lpstr>Storing Trusses</vt:lpstr>
      <vt:lpstr>Unloading and Storing “Don’ts”</vt:lpstr>
      <vt:lpstr>Inspecting Trusses</vt:lpstr>
      <vt:lpstr>Inspecting Trusses</vt:lpstr>
      <vt:lpstr>PowerPoint Presentation</vt:lpstr>
      <vt:lpstr>Pre-Installation Tasks</vt:lpstr>
      <vt:lpstr>Review Truss Documentation</vt:lpstr>
      <vt:lpstr>Determine Truss Installation Order </vt:lpstr>
      <vt:lpstr>Determine Ground Bracing</vt:lpstr>
      <vt:lpstr>Determine Ground Bracing</vt:lpstr>
      <vt:lpstr>Determine Ground Bracing</vt:lpstr>
      <vt:lpstr>Conduct Pre-Installation Meeting</vt:lpstr>
      <vt:lpstr>Ensure Building Readiness</vt:lpstr>
      <vt:lpstr>Ensure Building Readiness</vt:lpstr>
      <vt:lpstr>Stage Trusses</vt:lpstr>
      <vt:lpstr>PowerPoint Presentation</vt:lpstr>
      <vt:lpstr>General Installation Sequence</vt:lpstr>
      <vt:lpstr>Hoisting &amp; Placing Trusses</vt:lpstr>
      <vt:lpstr>Hoisting &amp; Placing Trusses</vt:lpstr>
      <vt:lpstr>Hoisting &amp; Placing Trusses</vt:lpstr>
      <vt:lpstr>Installation Tolerances</vt:lpstr>
      <vt:lpstr>Installation Tolerances</vt:lpstr>
      <vt:lpstr>Installing the First Truss Set</vt:lpstr>
      <vt:lpstr>Installing the First Truss Set</vt:lpstr>
      <vt:lpstr>Installing the First Truss Set</vt:lpstr>
      <vt:lpstr>Installing the First Truss Set</vt:lpstr>
      <vt:lpstr>Removing Ground Bracing</vt:lpstr>
      <vt:lpstr>Installing Remaining Trusses</vt:lpstr>
      <vt:lpstr>PowerPoint Presentation</vt:lpstr>
      <vt:lpstr>Restraint &amp; Bracing</vt:lpstr>
      <vt:lpstr>Restraint &amp; Bracing</vt:lpstr>
      <vt:lpstr>Restraint &amp; Bracing</vt:lpstr>
      <vt:lpstr>Restraint &amp; Bracing</vt:lpstr>
      <vt:lpstr>Restraint &amp; Bracing</vt:lpstr>
      <vt:lpstr>PowerPoint Presentation</vt:lpstr>
      <vt:lpstr>Temporary Restraint &amp; Bracing</vt:lpstr>
      <vt:lpstr>Temporary Restraint &amp; Bracing</vt:lpstr>
      <vt:lpstr>Temporary Lateral Restraint</vt:lpstr>
      <vt:lpstr>Temporary Lateral Restraint</vt:lpstr>
      <vt:lpstr>Temporary Lateral Restraint</vt:lpstr>
      <vt:lpstr>Temporary Lateral Restraint</vt:lpstr>
      <vt:lpstr>Temporary Lateral Restraint</vt:lpstr>
      <vt:lpstr>Temporary Diagonal Bracing</vt:lpstr>
      <vt:lpstr>Temporary Diagonal Bracing</vt:lpstr>
      <vt:lpstr>Temporary Diagonal Bracing</vt:lpstr>
      <vt:lpstr>Temporary Diagonal Bracing</vt:lpstr>
      <vt:lpstr>As You Go…</vt:lpstr>
      <vt:lpstr>PowerPoint Presentation</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Permanent Restraint &amp; Bracing</vt:lpstr>
      <vt:lpstr>PowerPoint Presentation</vt:lpstr>
      <vt:lpstr>Hip Set Installation</vt:lpstr>
      <vt:lpstr>Hip Set Installation</vt:lpstr>
      <vt:lpstr>Hip Set Installation</vt:lpstr>
      <vt:lpstr>Hip Set Installation</vt:lpstr>
      <vt:lpstr>Hip Set Installation</vt:lpstr>
      <vt:lpstr>PowerPoint Presentation</vt:lpstr>
      <vt:lpstr>Installing Piggyback Trusses</vt:lpstr>
      <vt:lpstr>Installing Piggyback Trusses</vt:lpstr>
      <vt:lpstr>Installing Piggyback Trusses</vt:lpstr>
      <vt:lpstr>Installing Piggyback Trusses</vt:lpstr>
      <vt:lpstr>PowerPoint Presentation</vt:lpstr>
      <vt:lpstr>Valley Set Frame Installation</vt:lpstr>
      <vt:lpstr>Valley Set Frame Installation</vt:lpstr>
      <vt:lpstr>Valley Set Frame Installation</vt:lpstr>
      <vt:lpstr>Valley Set Frame Installation</vt:lpstr>
      <vt:lpstr>PowerPoint Presentation</vt:lpstr>
      <vt:lpstr>Parallel Chord Trusses</vt:lpstr>
      <vt:lpstr>Parallel Chord Trusses</vt:lpstr>
      <vt:lpstr>PowerPoint Presentation</vt:lpstr>
      <vt:lpstr>Long Span Truss Installation</vt:lpstr>
      <vt:lpstr>Long Span Truss Installation</vt:lpstr>
      <vt:lpstr>Long Span Truss Installation</vt:lpstr>
      <vt:lpstr>Long Span Truss Installation</vt:lpstr>
      <vt:lpstr>Long Span Truss Installation</vt:lpstr>
      <vt:lpstr>PowerPoint Presentation</vt:lpstr>
      <vt:lpstr>Other Special Trusses</vt:lpstr>
      <vt:lpstr>Trusses for Special Applications</vt:lpstr>
      <vt:lpstr>PowerPoint Presentation</vt:lpstr>
      <vt:lpstr>Construction Loading</vt:lpstr>
      <vt:lpstr>Construction Loading “Do’s”</vt:lpstr>
      <vt:lpstr>Construction Loading “Don’ts”</vt:lpstr>
      <vt:lpstr>Construction Loading “Don’ts”</vt:lpstr>
      <vt:lpstr>PowerPoint Presentation</vt:lpstr>
      <vt:lpstr>Repairing or Modifying Trusses</vt:lpstr>
      <vt:lpstr>Dealing with a Damaged Truss</vt:lpstr>
      <vt:lpstr>Dealing with a Damaged Truss</vt:lpstr>
      <vt:lpstr>Dealing with a Damaged Truss</vt:lpstr>
      <vt:lpstr>Common Repairs</vt:lpstr>
      <vt:lpstr>PowerPoint Presentation</vt:lpstr>
      <vt:lpstr>Fall Protection</vt:lpstr>
      <vt:lpstr>Fall Protection</vt:lpstr>
      <vt:lpstr>Fall Protection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Ballew</dc:creator>
  <cp:lastModifiedBy>Tim Ballew</cp:lastModifiedBy>
  <cp:revision>826</cp:revision>
  <cp:lastPrinted>2015-07-30T15:26:49Z</cp:lastPrinted>
  <dcterms:created xsi:type="dcterms:W3CDTF">2015-07-15T13:46:09Z</dcterms:created>
  <dcterms:modified xsi:type="dcterms:W3CDTF">2017-12-01T22:50:43Z</dcterms:modified>
</cp:coreProperties>
</file>